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88" r:id="rId8"/>
    <p:sldId id="263" r:id="rId9"/>
    <p:sldId id="289" r:id="rId10"/>
    <p:sldId id="268" r:id="rId11"/>
    <p:sldId id="264" r:id="rId12"/>
    <p:sldId id="266" r:id="rId13"/>
    <p:sldId id="267" r:id="rId14"/>
    <p:sldId id="279" r:id="rId15"/>
    <p:sldId id="278" r:id="rId16"/>
    <p:sldId id="280" r:id="rId17"/>
    <p:sldId id="285" r:id="rId18"/>
    <p:sldId id="281" r:id="rId19"/>
    <p:sldId id="282" r:id="rId20"/>
    <p:sldId id="283" r:id="rId21"/>
    <p:sldId id="284" r:id="rId22"/>
    <p:sldId id="286" r:id="rId23"/>
    <p:sldId id="269" r:id="rId24"/>
    <p:sldId id="270" r:id="rId25"/>
    <p:sldId id="274" r:id="rId26"/>
    <p:sldId id="265" r:id="rId27"/>
    <p:sldId id="271" r:id="rId28"/>
    <p:sldId id="272" r:id="rId29"/>
    <p:sldId id="275" r:id="rId30"/>
    <p:sldId id="273" r:id="rId31"/>
    <p:sldId id="276" r:id="rId32"/>
    <p:sldId id="277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C61DD-A2E2-48F8-B852-DEC114BC1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559116-8FFC-46CF-B109-812FAE8B9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7CDB08-0A85-4E64-988C-D0D08801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EA7A5-FD54-42DE-8059-35D3A098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835D4-01C5-4D68-8321-5A8E7599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7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0D64-6EE1-466B-93F4-A365300F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837872-E5FB-49AB-AA59-8D0948A18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7D033-4E3F-4798-83CA-70EF430D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01483A-F8DC-4D25-91AA-0F58574F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BC3810-4C75-4988-B26B-E5D74C67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6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B4DC14-261C-46D3-A607-8196F200B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93243-0F2D-4A5F-B0C1-ED7A8EA92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CCFAAA-EA15-4592-9785-D96CD88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7B9719-1A72-4728-8727-11BB330A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BE0D3-C460-43DC-8AF5-3875CCDD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0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03A38-B2D4-4F6E-81B7-DCEDFA4F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5214CA-998F-4E30-99DC-63AAAC576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160DA3-3CCE-4460-B7FE-FADD2CC4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657D67-949A-4E16-A769-E63D655C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6F53B-5AE5-430A-9FB7-296F988E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5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3A87-5C18-414A-A72D-04B9FEE5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0C1B93-302C-4A6E-B398-5BA795D7E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D9986-B278-489B-B777-3635218A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14A86-4453-4820-A202-72234245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923F6-6A82-44B6-8175-E1746BC5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25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62EF6-8FDD-4829-8869-81B7243E5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F689E-62BD-42EB-98A0-E4B3B7B47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0DED06-DE49-40CC-A618-6F0B58E8A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6311B7-A172-4FFF-B78C-6753D7AE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4A3325-9AB9-40DB-ADF8-64BE92B2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0144F1-C073-4E32-9834-7F18582A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CCBE-3DAC-4146-8950-CF9C5E58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636B8-98F6-430A-AF5E-3C3C21778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5CBA0F-A0FB-414C-AFB2-490297070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D9AE40-3E22-4CDE-A231-9BD4EAB7B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C1F35D-CF4A-462F-B1E8-4B074B7EA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A4BF19-F936-4813-A52D-1D50A312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5166A3-D94B-4250-B0CD-8E3984B4D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CB5002-B08C-43E2-AA0B-E7762F7F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8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CFB75-5F18-4F5C-9BD7-C825F530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392CEA-89CD-48D0-A931-0DC4B1C0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9FEE25-E170-40BF-A0B1-4C48F97A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A1C632-3380-4EA4-8FA8-5933F001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4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FC53B6-AC3A-4DBF-B9B2-459F4EA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1CF29B-07B6-4C40-947F-3434D3E2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35C943-A96A-437A-A774-19D5BEBD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1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39E0C-CB97-44CB-A8B8-CD7FFC60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B8179-BCE0-484F-82B7-6E292C34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37A76-F247-4B86-AD6A-CB9490049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9E2ABF-E427-45CF-A04B-58EF98FB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F888A1-53B7-40B5-A4C7-AD70DF58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CB631-25A6-44F3-9AE5-F6B3899B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2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83638-826A-44B8-B3C5-517AED97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326CD1-2D3D-4D09-9A5B-B449E8FC3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C44D1E-2708-4CA8-AA5D-344872BE8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1E9551-609B-47F2-830E-2D73A209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C3E363-50E2-4908-9E3B-CC6E7A54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B89685-AD56-4CFB-B818-DA727096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34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48C05-71C3-43C9-A3F3-F7185E16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4ACBDB-9A9B-4CD2-BB3E-13316B335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2CBD4-7BBF-455C-8670-753773B7A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9D507-97FD-4376-AE8D-446E2BE0769E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489AB-8098-4E51-921D-0A0F2E6C1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435E05-DDD6-4E95-A7C6-C3ABF285F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629C0-056D-409A-B428-93AB5270D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51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ЭМОЛЕНТЫ?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4D932-A925-4255-8EB4-0AFC4D1EE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06" y="1585847"/>
            <a:ext cx="6022218" cy="445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6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ЭМОЛЕНТЫ У ДЕТЕЙ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229F32-27EB-4B68-BBE5-72153E3DE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3" y="1522138"/>
            <a:ext cx="6668410" cy="38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6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C8ACEC-CBC2-4DB2-9149-2D04452D7806}"/>
              </a:ext>
            </a:extLst>
          </p:cNvPr>
          <p:cNvSpPr/>
          <p:nvPr/>
        </p:nvSpPr>
        <p:spPr>
          <a:xfrm>
            <a:off x="77990" y="221047"/>
            <a:ext cx="772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Преимущества применения </a:t>
            </a:r>
            <a:r>
              <a:rPr lang="ru-RU" sz="2400" b="1" dirty="0" err="1">
                <a:solidFill>
                  <a:schemeClr val="accent6"/>
                </a:solidFill>
              </a:rPr>
              <a:t>эмолентов</a:t>
            </a:r>
            <a:r>
              <a:rPr lang="ru-RU" sz="2400" b="1" dirty="0">
                <a:solidFill>
                  <a:schemeClr val="accent6"/>
                </a:solidFill>
              </a:rPr>
              <a:t> у детей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F7929A-C4F4-4099-8564-B57B1B37DC51}"/>
              </a:ext>
            </a:extLst>
          </p:cNvPr>
          <p:cNvSpPr/>
          <p:nvPr/>
        </p:nvSpPr>
        <p:spPr>
          <a:xfrm>
            <a:off x="172995" y="842478"/>
            <a:ext cx="5609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Кожа получает натуральную защиту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Грудные и маленькие дети не имеют еще в полной мере сформированных защитных механизмов, их кожа и ее функции только созревают. Благодаря регулярному применению </a:t>
            </a:r>
            <a:r>
              <a:rPr lang="ru-RU" sz="1600" dirty="0" err="1">
                <a:solidFill>
                  <a:schemeClr val="accent6"/>
                </a:solidFill>
              </a:rPr>
              <a:t>эмолентов</a:t>
            </a:r>
            <a:r>
              <a:rPr lang="ru-RU" sz="1600" dirty="0">
                <a:solidFill>
                  <a:schemeClr val="accent6"/>
                </a:solidFill>
              </a:rPr>
              <a:t> она получает соответствующий защитный барьер, который не позволяет внешним факторам воздействовать негативно. Фильтр, который создается на коже, задерживает до некоторой степени вещества, вызывающие раздражение, аллергены и защищает от их проникновения вглубь кожи.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053469-EF81-4A37-AAF4-2F27AC30064E}"/>
              </a:ext>
            </a:extLst>
          </p:cNvPr>
          <p:cNvSpPr/>
          <p:nvPr/>
        </p:nvSpPr>
        <p:spPr>
          <a:xfrm>
            <a:off x="6096000" y="3327613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Деликатное удаление загрязнений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Состав </a:t>
            </a:r>
            <a:r>
              <a:rPr lang="ru-RU" sz="1600" dirty="0" err="1">
                <a:solidFill>
                  <a:schemeClr val="accent6"/>
                </a:solidFill>
              </a:rPr>
              <a:t>эмолентов</a:t>
            </a:r>
            <a:r>
              <a:rPr lang="ru-RU" sz="1600" dirty="0">
                <a:solidFill>
                  <a:schemeClr val="accent6"/>
                </a:solidFill>
              </a:rPr>
              <a:t> адаптирован к детской коже, не </a:t>
            </a:r>
            <a:r>
              <a:rPr lang="ru-RU" sz="1600" dirty="0" err="1">
                <a:solidFill>
                  <a:schemeClr val="accent6"/>
                </a:solidFill>
              </a:rPr>
              <a:t>содержаит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парабенов</a:t>
            </a:r>
            <a:r>
              <a:rPr lang="ru-RU" sz="1600" dirty="0">
                <a:solidFill>
                  <a:schemeClr val="accent6"/>
                </a:solidFill>
              </a:rPr>
              <a:t>, консервантов, искусственных красителей или ароматизаторов. Благодаря таким препаратам кожа будет очищена, а кроме того мягко насыщается жирами и соответственно увлажнена.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2896FC-AABF-4C9E-BDDF-F82BDF23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31" y="3951387"/>
            <a:ext cx="2736096" cy="2006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21C11D-DC51-45D6-931F-2C57CE4C5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468" y="1136821"/>
            <a:ext cx="2801063" cy="1942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13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C8ACEC-CBC2-4DB2-9149-2D04452D7806}"/>
              </a:ext>
            </a:extLst>
          </p:cNvPr>
          <p:cNvSpPr/>
          <p:nvPr/>
        </p:nvSpPr>
        <p:spPr>
          <a:xfrm>
            <a:off x="77990" y="221047"/>
            <a:ext cx="772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Преимущества применения </a:t>
            </a:r>
            <a:r>
              <a:rPr lang="ru-RU" sz="2400" b="1" dirty="0" err="1">
                <a:solidFill>
                  <a:schemeClr val="accent6"/>
                </a:solidFill>
              </a:rPr>
              <a:t>эмолентов</a:t>
            </a:r>
            <a:r>
              <a:rPr lang="ru-RU" sz="2400" b="1" dirty="0">
                <a:solidFill>
                  <a:schemeClr val="accent6"/>
                </a:solidFill>
              </a:rPr>
              <a:t> у детей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F7929A-C4F4-4099-8564-B57B1B37DC51}"/>
              </a:ext>
            </a:extLst>
          </p:cNvPr>
          <p:cNvSpPr/>
          <p:nvPr/>
        </p:nvSpPr>
        <p:spPr>
          <a:xfrm>
            <a:off x="197709" y="988580"/>
            <a:ext cx="5609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Увлажнение кожи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Кожа детей и младенцев склонна к </a:t>
            </a:r>
            <a:r>
              <a:rPr lang="ru-RU" sz="1600" dirty="0" err="1">
                <a:solidFill>
                  <a:schemeClr val="accent6"/>
                </a:solidFill>
              </a:rPr>
              <a:t>пересушиванию</a:t>
            </a:r>
            <a:r>
              <a:rPr lang="ru-RU" sz="1600" dirty="0">
                <a:solidFill>
                  <a:schemeClr val="accent6"/>
                </a:solidFill>
              </a:rPr>
              <a:t>. Ей вредят жесткая вода и плохо подобранные косметические средства для мытья. </a:t>
            </a: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задерживают влагу в коже и не позволяют ей чрезмерно испаряться. Благодаря этому кожа не высушивается, остается гладкой, без раздражений.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053469-EF81-4A37-AAF4-2F27AC30064E}"/>
              </a:ext>
            </a:extLst>
          </p:cNvPr>
          <p:cNvSpPr/>
          <p:nvPr/>
        </p:nvSpPr>
        <p:spPr>
          <a:xfrm>
            <a:off x="6096000" y="318447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Сокращение раздражений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Раздраженная и пересушенная кожа (неправильное питание, уход, подгузники) вызывает зуд, который в свою очередь приводит к расчесам, и проникновения микроорганизмов или аллергенов. </a:t>
            </a: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с одной стороны - предотвращают возникновение раздражений, с другой - смягчают уже возникшие. </a:t>
            </a: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помогают сократить воспаления кожи и устранить зуд.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7266-05C8-444D-A332-8FAAF362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150597"/>
            <a:ext cx="3556908" cy="2319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D3408-2351-4239-9CA5-B932262A2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747" y="1048666"/>
            <a:ext cx="3032505" cy="2062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89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C8ACEC-CBC2-4DB2-9149-2D04452D7806}"/>
              </a:ext>
            </a:extLst>
          </p:cNvPr>
          <p:cNvSpPr/>
          <p:nvPr/>
        </p:nvSpPr>
        <p:spPr>
          <a:xfrm>
            <a:off x="77990" y="221047"/>
            <a:ext cx="772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Преимущества применения </a:t>
            </a:r>
            <a:r>
              <a:rPr lang="ru-RU" sz="2400" b="1" dirty="0" err="1">
                <a:solidFill>
                  <a:schemeClr val="accent6"/>
                </a:solidFill>
              </a:rPr>
              <a:t>эмолентов</a:t>
            </a:r>
            <a:r>
              <a:rPr lang="ru-RU" sz="2400" b="1" dirty="0">
                <a:solidFill>
                  <a:schemeClr val="accent6"/>
                </a:solidFill>
              </a:rPr>
              <a:t> у детей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F7929A-C4F4-4099-8564-B57B1B37DC51}"/>
              </a:ext>
            </a:extLst>
          </p:cNvPr>
          <p:cNvSpPr/>
          <p:nvPr/>
        </p:nvSpPr>
        <p:spPr>
          <a:xfrm>
            <a:off x="172995" y="766025"/>
            <a:ext cx="5609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Мягкие, но эффективные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С одной стороны – они мягки, не имеют сильного побочного действия как большинство лекарственных мазей, с другой - их профилактическая и смягчающая эффективность очень высока. Их действие основывается на образовании слоя, который защищает и реально улучшает состояние кожи.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053469-EF81-4A37-AAF4-2F27AC30064E}"/>
              </a:ext>
            </a:extLst>
          </p:cNvPr>
          <p:cNvSpPr/>
          <p:nvPr/>
        </p:nvSpPr>
        <p:spPr>
          <a:xfrm>
            <a:off x="6096000" y="334922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Легкость применения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Препараты с </a:t>
            </a:r>
            <a:r>
              <a:rPr lang="ru-RU" sz="1600" dirty="0" err="1">
                <a:solidFill>
                  <a:schemeClr val="accent6"/>
                </a:solidFill>
              </a:rPr>
              <a:t>эмолентами</a:t>
            </a:r>
            <a:r>
              <a:rPr lang="ru-RU" sz="1600" dirty="0">
                <a:solidFill>
                  <a:schemeClr val="accent6"/>
                </a:solidFill>
              </a:rPr>
              <a:t> легки в использовании, потому что применяются ежедневно. Не нужно выполнять никаких дополнительных процедур, чтобы результат их действия был заметен на коже. </a:t>
            </a: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, как правило, легко разводятся и удобно наносятся. Их большим преимуществом является отпуск в аптеках без рецепта.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91F0FA-9471-4165-B746-00E30872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97" y="3429000"/>
            <a:ext cx="3095164" cy="2062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C93CBE-BE73-49FA-9967-ABB100370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70" y="932653"/>
            <a:ext cx="4400550" cy="1895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02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ЗА ЗРЕЛОЙ КОЖЕЙ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2B468-F73E-41CE-BCE1-4AFC5DF0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6" y="888619"/>
            <a:ext cx="5086732" cy="508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7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462509-A440-4EB9-BEAC-09F745683C4D}"/>
              </a:ext>
            </a:extLst>
          </p:cNvPr>
          <p:cNvSpPr/>
          <p:nvPr/>
        </p:nvSpPr>
        <p:spPr>
          <a:xfrm>
            <a:off x="77990" y="221047"/>
            <a:ext cx="4051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Факторы старения кожи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E0CBC7-27C6-4007-B53D-11BE73CF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883" y="1859692"/>
            <a:ext cx="4709319" cy="3138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A43181-4272-428D-9829-539DF41483A7}"/>
              </a:ext>
            </a:extLst>
          </p:cNvPr>
          <p:cNvSpPr/>
          <p:nvPr/>
        </p:nvSpPr>
        <p:spPr>
          <a:xfrm>
            <a:off x="0" y="682712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Под воздействием факторов, как внутренних, так и внешних, кожа с возрастом начинает стареть. Этот процесс начинается уже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25 лет</a:t>
            </a:r>
            <a:r>
              <a:rPr lang="ru-RU" dirty="0">
                <a:solidFill>
                  <a:schemeClr val="accent6"/>
                </a:solidFill>
              </a:rPr>
              <a:t>. </a:t>
            </a:r>
          </a:p>
          <a:p>
            <a:r>
              <a:rPr lang="ru-RU" sz="1200" dirty="0">
                <a:solidFill>
                  <a:schemeClr val="accent6"/>
                </a:solidFill>
              </a:rPr>
              <a:t>С возрастом снижается содержание коллагена и эластина, в тканях присутствует все меньшее количество липидов, ухудшается кровообращение. Изменяется также количество гормонов, кожа высыхает, становится восприимчивой к повреждениям и раздражениям.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E3A36D-B352-4B49-B45B-5A02618968DE}"/>
              </a:ext>
            </a:extLst>
          </p:cNvPr>
          <p:cNvSpPr/>
          <p:nvPr/>
        </p:nvSpPr>
        <p:spPr>
          <a:xfrm>
            <a:off x="497896" y="1835638"/>
            <a:ext cx="59559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УФ-излучение</a:t>
            </a:r>
            <a:r>
              <a:rPr lang="ru-RU" sz="1600" dirty="0">
                <a:solidFill>
                  <a:schemeClr val="accent6"/>
                </a:solidFill>
              </a:rPr>
              <a:t> – так называемое фотостарение, то есть старение под воздействием света. У людей, которые всю жизнь охотно загорали (естественным образом, а также в солярии), можно заметить ускоренное проявление изменений.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Табак</a:t>
            </a: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6"/>
                </a:solidFill>
              </a:rPr>
              <a:t>– вызывает уменьшение эластичности кожи и потерю ее блеска; вызывает накопление токсинов и общую интоксикацию организма.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Окислительный </a:t>
            </a:r>
            <a:r>
              <a:rPr lang="ru-RU" sz="1600" b="1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cтресс</a:t>
            </a:r>
            <a:r>
              <a:rPr lang="ru-RU" sz="1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6"/>
                </a:solidFill>
              </a:rPr>
              <a:t>– неправильный образ жизни может способствовать возникновению окислитель-</a:t>
            </a:r>
            <a:r>
              <a:rPr lang="ru-RU" sz="1600" dirty="0" err="1">
                <a:solidFill>
                  <a:schemeClr val="accent6"/>
                </a:solidFill>
              </a:rPr>
              <a:t>ного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cтресса</a:t>
            </a:r>
            <a:r>
              <a:rPr lang="ru-RU" sz="1600" dirty="0">
                <a:solidFill>
                  <a:schemeClr val="accent6"/>
                </a:solidFill>
              </a:rPr>
              <a:t>, который ускоряет старение кожи.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Нервное напряжение </a:t>
            </a:r>
            <a:r>
              <a:rPr lang="en-US" sz="1600" dirty="0">
                <a:solidFill>
                  <a:schemeClr val="accent6"/>
                </a:solidFill>
              </a:rPr>
              <a:t>– </a:t>
            </a:r>
            <a:r>
              <a:rPr lang="ru-RU" sz="1600" dirty="0">
                <a:solidFill>
                  <a:schemeClr val="accent6"/>
                </a:solidFill>
              </a:rPr>
              <a:t>последствия длительного стресса также отражаются на нашей внешности.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</a:t>
            </a:r>
            <a:r>
              <a:rPr lang="ru-RU" sz="1600" dirty="0">
                <a:solidFill>
                  <a:schemeClr val="accent6"/>
                </a:solidFill>
              </a:rPr>
              <a:t>– неправильное, чрезмерное питание, некачественные продукты.</a:t>
            </a:r>
          </a:p>
        </p:txBody>
      </p:sp>
    </p:spTree>
    <p:extLst>
      <p:ext uri="{BB962C8B-B14F-4D97-AF65-F5344CB8AC3E}">
        <p14:creationId xmlns:p14="http://schemas.microsoft.com/office/powerpoint/2010/main" val="1320048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4F2AA3-9F0C-4C7F-A3E4-E33DF78DF0ED}"/>
              </a:ext>
            </a:extLst>
          </p:cNvPr>
          <p:cNvSpPr/>
          <p:nvPr/>
        </p:nvSpPr>
        <p:spPr>
          <a:xfrm>
            <a:off x="77990" y="221047"/>
            <a:ext cx="6681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Рекомендации по уходу за зрелой кожей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187BA3-684D-41BD-AF20-62CB0D420980}"/>
              </a:ext>
            </a:extLst>
          </p:cNvPr>
          <p:cNvSpPr/>
          <p:nvPr/>
        </p:nvSpPr>
        <p:spPr>
          <a:xfrm>
            <a:off x="77990" y="705177"/>
            <a:ext cx="69241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от воздействия солнечных лучей </a:t>
            </a:r>
            <a:r>
              <a:rPr lang="ru-RU" sz="1600" dirty="0">
                <a:solidFill>
                  <a:schemeClr val="accent6"/>
                </a:solidFill>
              </a:rPr>
              <a:t>– защитная одежда, шляпы, кепки, крем с соответствующим UV-фильтром.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Очищение кожи </a:t>
            </a:r>
            <a:r>
              <a:rPr lang="ru-RU" sz="1600" dirty="0">
                <a:solidFill>
                  <a:schemeClr val="accent6"/>
                </a:solidFill>
              </a:rPr>
              <a:t>– используйте косметические препараты, разработанные для вашего возраста, потому их очищающее действие усилено соответствующими компонентами для зрелой кожи лица.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Соответствующий подбор косметики </a:t>
            </a:r>
            <a:r>
              <a:rPr lang="ru-RU" sz="1600" dirty="0">
                <a:solidFill>
                  <a:schemeClr val="accent6"/>
                </a:solidFill>
              </a:rPr>
              <a:t>– выбирайте продукты, предназначенные для зрелой кожи, богатые </a:t>
            </a:r>
            <a:r>
              <a:rPr lang="ru-RU" sz="1600" dirty="0" err="1">
                <a:solidFill>
                  <a:schemeClr val="accent6"/>
                </a:solidFill>
              </a:rPr>
              <a:t>гиалуроновой</a:t>
            </a:r>
            <a:r>
              <a:rPr lang="ru-RU" sz="1600" dirty="0">
                <a:solidFill>
                  <a:schemeClr val="accent6"/>
                </a:solidFill>
              </a:rPr>
              <a:t> кислотой, коллагеном или витаминами.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– лучше сделать выбор в пользу косметических препаратов, которые связывают влагу в тканях, потому что кожа с возрастом начинает пересыхать, что приводит к неприятной шероховатости, и даже эпидермальным трещинам. </a:t>
            </a: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: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chemeClr val="accent6"/>
                </a:solidFill>
              </a:rPr>
              <a:t>создают на поверхности кожи </a:t>
            </a:r>
            <a:r>
              <a:rPr lang="ru-RU" sz="1200" i="1" dirty="0" err="1">
                <a:solidFill>
                  <a:schemeClr val="accent6"/>
                </a:solidFill>
              </a:rPr>
              <a:t>гидролипидный</a:t>
            </a:r>
            <a:r>
              <a:rPr lang="ru-RU" sz="1200" i="1" dirty="0">
                <a:solidFill>
                  <a:schemeClr val="accent6"/>
                </a:solidFill>
              </a:rPr>
              <a:t> слой, который задерживает влагу в коже и предотвращает ее испарение;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chemeClr val="accent6"/>
                </a:solidFill>
              </a:rPr>
              <a:t>насыщают зрелую кожу жирами, увлажняет и смягчает ее;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chemeClr val="accent6"/>
                </a:solidFill>
              </a:rPr>
              <a:t>уплотняют межклеточные пространства, восполняют кожу важными для нее липидами;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chemeClr val="accent6"/>
                </a:solidFill>
              </a:rPr>
              <a:t>восстанавливают  процессы увлажнения кожи, смягчают зуд;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chemeClr val="accent6"/>
                </a:solidFill>
              </a:rPr>
              <a:t>делают кожу гладкой и приятной на ощупь.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1AA87-DB3A-4D17-AF82-5B646883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726" y="2088228"/>
            <a:ext cx="4489671" cy="2681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48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ЭМОЛЕНТЫ И АТОПИЧЕСКИЙ ДЕРМАТИТ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7CB4D-D0E9-45DA-A158-FAD409F35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9" y="829066"/>
            <a:ext cx="5150985" cy="51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7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DC606E-9474-4CE1-86C8-E9EFC7227056}"/>
              </a:ext>
            </a:extLst>
          </p:cNvPr>
          <p:cNvSpPr/>
          <p:nvPr/>
        </p:nvSpPr>
        <p:spPr>
          <a:xfrm>
            <a:off x="0" y="81211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Атопический</a:t>
            </a:r>
            <a:r>
              <a:rPr lang="ru-RU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дерматит </a:t>
            </a:r>
            <a:r>
              <a:rPr lang="ru-RU" dirty="0">
                <a:solidFill>
                  <a:schemeClr val="accent6"/>
                </a:solidFill>
              </a:rPr>
              <a:t>- это хроническое аллергическое заболевание, одно из наиболее часто встречающихся, и наиболее тяжелых. Обычно развивается у младенцев, но может также затронуть и взрослых.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33344-29C4-46F1-8064-6682C403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741" y="2225953"/>
            <a:ext cx="3611918" cy="2406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E44A6B-6ACD-49EC-95F6-AB413310CC88}"/>
              </a:ext>
            </a:extLst>
          </p:cNvPr>
          <p:cNvSpPr/>
          <p:nvPr/>
        </p:nvSpPr>
        <p:spPr>
          <a:xfrm>
            <a:off x="691978" y="1864838"/>
            <a:ext cx="5404022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Заболевание с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рецидивным характером</a:t>
            </a:r>
            <a:r>
              <a:rPr lang="ru-RU" dirty="0">
                <a:solidFill>
                  <a:schemeClr val="accent6"/>
                </a:solidFill>
              </a:rPr>
              <a:t>, с проявлением периодов ремиссии и прогрессирования.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Характеризуется чрезмерной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сухостью кожи</a:t>
            </a:r>
            <a:r>
              <a:rPr lang="ru-RU" dirty="0">
                <a:solidFill>
                  <a:schemeClr val="accent6"/>
                </a:solidFill>
              </a:rPr>
              <a:t>,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раздражениями</a:t>
            </a:r>
            <a:r>
              <a:rPr lang="ru-RU" dirty="0">
                <a:solidFill>
                  <a:schemeClr val="accent6"/>
                </a:solidFill>
              </a:rPr>
              <a:t>, которые могут привести даже к ранам и эрозиям.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Сопровождаются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зудом</a:t>
            </a:r>
            <a:r>
              <a:rPr lang="ru-RU" dirty="0">
                <a:solidFill>
                  <a:schemeClr val="accent6"/>
                </a:solidFill>
              </a:rPr>
              <a:t>, сила которого зависит от фазы болезни.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Проявляется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</a:t>
            </a:r>
            <a:r>
              <a:rPr lang="ru-RU" dirty="0">
                <a:solidFill>
                  <a:schemeClr val="accent6"/>
                </a:solidFill>
              </a:rPr>
              <a:t> с другими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аллергическими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заболеваниями</a:t>
            </a:r>
            <a:r>
              <a:rPr lang="ru-RU" dirty="0">
                <a:solidFill>
                  <a:schemeClr val="accent6"/>
                </a:solidFill>
              </a:rPr>
              <a:t>, такими как астма или сенная лихорадка.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51406B-08AB-40DA-8182-4889B55A2568}"/>
              </a:ext>
            </a:extLst>
          </p:cNvPr>
          <p:cNvSpPr/>
          <p:nvPr/>
        </p:nvSpPr>
        <p:spPr>
          <a:xfrm>
            <a:off x="77990" y="221047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accent6"/>
                </a:solidFill>
              </a:rPr>
              <a:t>Атопический</a:t>
            </a:r>
            <a:r>
              <a:rPr lang="ru-RU" sz="2400" b="1" dirty="0">
                <a:solidFill>
                  <a:schemeClr val="accent6"/>
                </a:solidFill>
              </a:rPr>
              <a:t> дерматит</a:t>
            </a:r>
          </a:p>
        </p:txBody>
      </p:sp>
    </p:spTree>
    <p:extLst>
      <p:ext uri="{BB962C8B-B14F-4D97-AF65-F5344CB8AC3E}">
        <p14:creationId xmlns:p14="http://schemas.microsoft.com/office/powerpoint/2010/main" val="167990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F2AC06-E98E-4982-9A97-D3EC93D57850}"/>
              </a:ext>
            </a:extLst>
          </p:cNvPr>
          <p:cNvSpPr/>
          <p:nvPr/>
        </p:nvSpPr>
        <p:spPr>
          <a:xfrm>
            <a:off x="77990" y="221047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Причины и факторы риска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6A94F1-2DFA-439A-9012-63AF31F48BF4}"/>
              </a:ext>
            </a:extLst>
          </p:cNvPr>
          <p:cNvSpPr/>
          <p:nvPr/>
        </p:nvSpPr>
        <p:spPr>
          <a:xfrm>
            <a:off x="428368" y="1428452"/>
            <a:ext cx="713396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Генетические факторы </a:t>
            </a:r>
            <a:r>
              <a:rPr lang="ru-RU" sz="1400" dirty="0">
                <a:solidFill>
                  <a:schemeClr val="accent6"/>
                </a:solidFill>
              </a:rPr>
              <a:t>–  предрасположены лица, у которых один из родителей (большее значение имеет заболевание у матери) также страдает </a:t>
            </a:r>
            <a:r>
              <a:rPr lang="ru-RU" sz="1400" dirty="0" err="1">
                <a:solidFill>
                  <a:schemeClr val="accent6"/>
                </a:solidFill>
              </a:rPr>
              <a:t>атопией</a:t>
            </a:r>
            <a:r>
              <a:rPr lang="ru-RU" sz="1400" dirty="0">
                <a:solidFill>
                  <a:schemeClr val="accent6"/>
                </a:solidFill>
              </a:rPr>
              <a:t>. Если болеют оба родителя - риск значительно возрастает.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</a:t>
            </a:r>
            <a:r>
              <a:rPr lang="ru-RU" sz="1400" dirty="0">
                <a:solidFill>
                  <a:schemeClr val="accent6"/>
                </a:solidFill>
              </a:rPr>
              <a:t> – чаще всего страдают женщины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Загрязнение среды </a:t>
            </a:r>
            <a:r>
              <a:rPr lang="ru-RU" sz="1400" dirty="0">
                <a:solidFill>
                  <a:schemeClr val="accent6"/>
                </a:solidFill>
              </a:rPr>
              <a:t>– заболеваемость выше в больших городах, где выше концентрация загрязнений.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Климатические факторы </a:t>
            </a:r>
            <a:r>
              <a:rPr lang="ru-RU" sz="1400" dirty="0">
                <a:solidFill>
                  <a:schemeClr val="accent6"/>
                </a:solidFill>
              </a:rPr>
              <a:t>– чем выше температура воздуха, тем выше риск обострения симптомов АТД.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Раздражающие вещества </a:t>
            </a:r>
            <a:r>
              <a:rPr lang="ru-RU" sz="1400" dirty="0">
                <a:solidFill>
                  <a:schemeClr val="accent6"/>
                </a:solidFill>
              </a:rPr>
              <a:t>– продолжительное воздействие вызывающих раздражение и токсичных веществ, например профессиональная работа.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 с аллергенами </a:t>
            </a:r>
            <a:r>
              <a:rPr lang="ru-RU" sz="1400" dirty="0">
                <a:solidFill>
                  <a:schemeClr val="accent6"/>
                </a:solidFill>
              </a:rPr>
              <a:t>– пищевая аллергия, а также </a:t>
            </a:r>
            <a:r>
              <a:rPr lang="ru-RU" sz="1400" dirty="0" err="1">
                <a:solidFill>
                  <a:schemeClr val="accent6"/>
                </a:solidFill>
              </a:rPr>
              <a:t>ингалляционная</a:t>
            </a:r>
            <a:r>
              <a:rPr lang="ru-RU" sz="1400" dirty="0">
                <a:solidFill>
                  <a:schemeClr val="accent6"/>
                </a:solidFill>
              </a:rPr>
              <a:t>, способствуют появлению АТД.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Длительный стресс</a:t>
            </a:r>
            <a:r>
              <a:rPr lang="ru-RU" sz="1400" dirty="0">
                <a:solidFill>
                  <a:schemeClr val="accent6"/>
                </a:solidFill>
              </a:rPr>
              <a:t>, недостаток сна, травматические события в жизни, могут усиливать симптомы.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21638E-FFBB-4B12-AA8E-70448FB5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352" y="2309201"/>
            <a:ext cx="3880280" cy="2239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12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F3614C-1BEC-41B8-B35D-E2F7E12D0022}"/>
              </a:ext>
            </a:extLst>
          </p:cNvPr>
          <p:cNvSpPr/>
          <p:nvPr/>
        </p:nvSpPr>
        <p:spPr>
          <a:xfrm>
            <a:off x="234778" y="1265868"/>
            <a:ext cx="117224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Эмоленты</a:t>
            </a:r>
            <a:r>
              <a:rPr lang="ru-RU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dirty="0">
                <a:solidFill>
                  <a:schemeClr val="accent6"/>
                </a:solidFill>
              </a:rPr>
              <a:t>это специализированные </a:t>
            </a:r>
            <a:r>
              <a:rPr lang="ru-RU" dirty="0" err="1">
                <a:solidFill>
                  <a:schemeClr val="accent6"/>
                </a:solidFill>
              </a:rPr>
              <a:t>дермокосметические</a:t>
            </a:r>
            <a:r>
              <a:rPr lang="ru-RU" dirty="0">
                <a:solidFill>
                  <a:schemeClr val="accent6"/>
                </a:solidFill>
              </a:rPr>
              <a:t> препараты, использующие в своем составе вещества, которые помогают поддерживать соответствующее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увлажнение кожи</a:t>
            </a:r>
            <a:r>
              <a:rPr lang="ru-RU" dirty="0">
                <a:solidFill>
                  <a:schemeClr val="accent6"/>
                </a:solidFill>
              </a:rPr>
              <a:t>, насыщают ее жирами,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устраняют раздражения </a:t>
            </a:r>
            <a:r>
              <a:rPr lang="ru-RU" dirty="0">
                <a:solidFill>
                  <a:schemeClr val="accent6"/>
                </a:solidFill>
              </a:rPr>
              <a:t>и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восстанавливают </a:t>
            </a:r>
            <a:r>
              <a:rPr lang="ru-RU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гидролипидный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слой </a:t>
            </a:r>
            <a:r>
              <a:rPr lang="ru-RU" dirty="0">
                <a:solidFill>
                  <a:schemeClr val="accent6"/>
                </a:solidFill>
              </a:rPr>
              <a:t>эпидермиса. </a:t>
            </a:r>
          </a:p>
          <a:p>
            <a:endParaRPr lang="ru-RU" dirty="0">
              <a:solidFill>
                <a:schemeClr val="accent6"/>
              </a:solidFill>
            </a:endParaRPr>
          </a:p>
          <a:p>
            <a:r>
              <a:rPr lang="ru-RU" dirty="0" err="1">
                <a:solidFill>
                  <a:schemeClr val="accent6"/>
                </a:solidFill>
              </a:rPr>
              <a:t>Эмоленты</a:t>
            </a:r>
            <a:r>
              <a:rPr lang="ru-RU" dirty="0">
                <a:solidFill>
                  <a:schemeClr val="accent6"/>
                </a:solidFill>
              </a:rPr>
              <a:t> представлены в различных формах, таких как кремы, бальзамы, эмульсии, гели или шампуни.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C65EA-F1C3-472A-87B0-272B88433528}"/>
              </a:ext>
            </a:extLst>
          </p:cNvPr>
          <p:cNvSpPr txBox="1"/>
          <p:nvPr/>
        </p:nvSpPr>
        <p:spPr>
          <a:xfrm>
            <a:off x="0" y="140043"/>
            <a:ext cx="378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Определение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AEC4E-01D7-493C-8373-2B74C13F5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11" y="3297193"/>
            <a:ext cx="3260035" cy="32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4368DB-D322-4C64-9373-0E5E6D081C4D}"/>
              </a:ext>
            </a:extLst>
          </p:cNvPr>
          <p:cNvSpPr/>
          <p:nvPr/>
        </p:nvSpPr>
        <p:spPr>
          <a:xfrm>
            <a:off x="300412" y="197346"/>
            <a:ext cx="5767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Жизнь с  </a:t>
            </a:r>
            <a:r>
              <a:rPr lang="ru-RU" sz="2400" b="1" dirty="0" err="1">
                <a:solidFill>
                  <a:schemeClr val="accent6"/>
                </a:solidFill>
              </a:rPr>
              <a:t>атопическим</a:t>
            </a:r>
            <a:r>
              <a:rPr lang="ru-RU" sz="2400" b="1" dirty="0">
                <a:solidFill>
                  <a:schemeClr val="accent6"/>
                </a:solidFill>
              </a:rPr>
              <a:t> дерматитом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60ACD0-274E-46BC-8668-B84A284F5F5E}"/>
              </a:ext>
            </a:extLst>
          </p:cNvPr>
          <p:cNvSpPr/>
          <p:nvPr/>
        </p:nvSpPr>
        <p:spPr>
          <a:xfrm>
            <a:off x="300412" y="1874107"/>
            <a:ext cx="59971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accent6"/>
                </a:solidFill>
              </a:rPr>
              <a:t>АТД является неизлечимым заболеванием, мы можем влиять только на облегчение его симптомов. </a:t>
            </a:r>
            <a:r>
              <a:rPr lang="ru-RU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жизни с АТД: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ежедневный самоконтроль больного,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соответствующее питание,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фармакологическое лечение (с консультацией врача),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терпеливый уход за кожей.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02D70-D829-4209-ADD2-1003778BE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" t="4325"/>
          <a:stretch/>
        </p:blipFill>
        <p:spPr>
          <a:xfrm>
            <a:off x="6944210" y="1413082"/>
            <a:ext cx="4583904" cy="3323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752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4C1527-11F9-4B0C-A554-A414FBF50BF4}"/>
              </a:ext>
            </a:extLst>
          </p:cNvPr>
          <p:cNvSpPr/>
          <p:nvPr/>
        </p:nvSpPr>
        <p:spPr>
          <a:xfrm>
            <a:off x="66436" y="197346"/>
            <a:ext cx="5711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Косметические средства  при АТД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1D8A8B-4983-4A1C-B5EB-3BC6FAEE5B30}"/>
              </a:ext>
            </a:extLst>
          </p:cNvPr>
          <p:cNvSpPr/>
          <p:nvPr/>
        </p:nvSpPr>
        <p:spPr>
          <a:xfrm>
            <a:off x="6993925" y="2165476"/>
            <a:ext cx="486856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ЭМОЛЕНТЫ: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Насыщают кожу жирами, увлажнить ее, восстанавливают возникшие ранее повреждения.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Образуют защитный слой на коже, который предотвращает испарение влаги из эпидермиса, задерживает проникновение вредных веществ внутрь.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Делают кожу менее сухой и склонной к раздражениям, воспалениям, уменьшают зуд.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BA0042-7476-4339-BEC5-9B26712B6A3F}"/>
              </a:ext>
            </a:extLst>
          </p:cNvPr>
          <p:cNvSpPr/>
          <p:nvPr/>
        </p:nvSpPr>
        <p:spPr>
          <a:xfrm>
            <a:off x="0" y="659011"/>
            <a:ext cx="12125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Лечение при АТД включает в себя соответствующий уход с помощью препаратов, предназначенных для </a:t>
            </a:r>
            <a:r>
              <a:rPr lang="ru-RU" dirty="0" err="1">
                <a:solidFill>
                  <a:schemeClr val="accent6"/>
                </a:solidFill>
              </a:rPr>
              <a:t>атопической</a:t>
            </a:r>
            <a:r>
              <a:rPr lang="ru-RU" dirty="0">
                <a:solidFill>
                  <a:schemeClr val="accent6"/>
                </a:solidFill>
              </a:rPr>
              <a:t> кожи. Такая терапия должна применяться как в фазах обострения, так и ремиссии симптомов заболевания. В случае АТД, можно порекомендовать аптечную косметику из серии </a:t>
            </a:r>
            <a:r>
              <a:rPr lang="ru-RU" dirty="0" err="1">
                <a:solidFill>
                  <a:schemeClr val="accent6"/>
                </a:solidFill>
              </a:rPr>
              <a:t>эмолентов</a:t>
            </a:r>
            <a:r>
              <a:rPr lang="ru-RU" dirty="0">
                <a:solidFill>
                  <a:schemeClr val="accent6"/>
                </a:solidFill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1AF134-BFE6-424F-9099-20F05AE3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97" y="2118114"/>
            <a:ext cx="4738559" cy="3444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028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63A550-A46D-41CD-8D30-D25EF1ADC2D6}"/>
              </a:ext>
            </a:extLst>
          </p:cNvPr>
          <p:cNvSpPr/>
          <p:nvPr/>
        </p:nvSpPr>
        <p:spPr>
          <a:xfrm>
            <a:off x="300412" y="1289953"/>
            <a:ext cx="67429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Выбирайте </a:t>
            </a:r>
            <a:r>
              <a:rPr lang="ru-RU" sz="1400" dirty="0" err="1">
                <a:solidFill>
                  <a:schemeClr val="accent6"/>
                </a:solidFill>
              </a:rPr>
              <a:t>эмоленты</a:t>
            </a:r>
            <a:r>
              <a:rPr lang="ru-RU" sz="1400" dirty="0">
                <a:solidFill>
                  <a:schemeClr val="accent6"/>
                </a:solidFill>
              </a:rPr>
              <a:t>, которые не содержат лишних консервантов - </a:t>
            </a:r>
            <a:r>
              <a:rPr lang="ru-RU" sz="1400" dirty="0" err="1">
                <a:solidFill>
                  <a:schemeClr val="accent6"/>
                </a:solidFill>
              </a:rPr>
              <a:t>парабенов</a:t>
            </a:r>
            <a:r>
              <a:rPr lang="ru-RU" sz="1400" dirty="0">
                <a:solidFill>
                  <a:schemeClr val="accent6"/>
                </a:solidFill>
              </a:rPr>
              <a:t>, красителей, искусственных ароматов или </a:t>
            </a:r>
            <a:r>
              <a:rPr lang="ru-RU" sz="1400" dirty="0" err="1">
                <a:solidFill>
                  <a:schemeClr val="accent6"/>
                </a:solidFill>
              </a:rPr>
              <a:t>вспенивателей</a:t>
            </a:r>
            <a:r>
              <a:rPr lang="ru-RU" sz="1400" dirty="0">
                <a:solidFill>
                  <a:schemeClr val="accent6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accent6"/>
                </a:solidFill>
              </a:rPr>
              <a:t>Эмоленты</a:t>
            </a:r>
            <a:r>
              <a:rPr lang="ru-RU" sz="1400" dirty="0">
                <a:solidFill>
                  <a:schemeClr val="accent6"/>
                </a:solidFill>
              </a:rPr>
              <a:t> должны быть  в удобной форме косметических средств для ежедневного использования: жидкости для мытья или эмульсии, бальзамы, шампуни и крема.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Они должны содержит вещества, восполняющие дефицит липидов (полиненасыщенные жирные кислоты, например, омега 3-6-9, триглицериды) увлажняющие вещества (мочевина, </a:t>
            </a:r>
            <a:r>
              <a:rPr lang="ru-RU" sz="1400" dirty="0" err="1">
                <a:solidFill>
                  <a:schemeClr val="accent6"/>
                </a:solidFill>
              </a:rPr>
              <a:t>гиалуронат</a:t>
            </a:r>
            <a:r>
              <a:rPr lang="ru-RU" sz="1400" dirty="0">
                <a:solidFill>
                  <a:schemeClr val="accent6"/>
                </a:solidFill>
              </a:rPr>
              <a:t> натрия, комплекс NMF), и смягчающие раздражения (</a:t>
            </a:r>
            <a:r>
              <a:rPr lang="ru-RU" sz="1400" dirty="0" err="1">
                <a:solidFill>
                  <a:schemeClr val="accent6"/>
                </a:solidFill>
              </a:rPr>
              <a:t>алантоин</a:t>
            </a:r>
            <a:r>
              <a:rPr lang="ru-RU" sz="1400" dirty="0">
                <a:solidFill>
                  <a:schemeClr val="accent6"/>
                </a:solidFill>
              </a:rPr>
              <a:t>, Д-</a:t>
            </a:r>
            <a:r>
              <a:rPr lang="ru-RU" sz="1400" dirty="0" err="1">
                <a:solidFill>
                  <a:schemeClr val="accent6"/>
                </a:solidFill>
              </a:rPr>
              <a:t>пантенол</a:t>
            </a:r>
            <a:r>
              <a:rPr lang="ru-RU" sz="1400" dirty="0">
                <a:solidFill>
                  <a:schemeClr val="accent6"/>
                </a:solidFill>
              </a:rPr>
              <a:t>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При принятии ванн или душа рекомендуется использовать препарат с </a:t>
            </a:r>
            <a:r>
              <a:rPr lang="ru-RU" sz="1400" dirty="0" err="1">
                <a:solidFill>
                  <a:schemeClr val="accent6"/>
                </a:solidFill>
              </a:rPr>
              <a:t>эмолентом</a:t>
            </a:r>
            <a:r>
              <a:rPr lang="ru-RU" sz="1400" dirty="0">
                <a:solidFill>
                  <a:schemeClr val="accent6"/>
                </a:solidFill>
              </a:rPr>
              <a:t> (эмульсия или гель для мытья). Не рекомендуется употребление мыла, которое нарушает естественный защитный слой кожи.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/>
                </a:solidFill>
              </a:rPr>
              <a:t>После мытья также стоит использовать </a:t>
            </a:r>
            <a:r>
              <a:rPr lang="ru-RU" sz="1400" dirty="0" err="1">
                <a:solidFill>
                  <a:schemeClr val="accent6"/>
                </a:solidFill>
              </a:rPr>
              <a:t>эмолент</a:t>
            </a:r>
            <a:r>
              <a:rPr lang="ru-RU" sz="1400" dirty="0">
                <a:solidFill>
                  <a:schemeClr val="accent6"/>
                </a:solidFill>
              </a:rPr>
              <a:t>. В соответствии с рекомендациями врачей, эффективнее всего смазывание ими в течение 3 минут после купания.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853293-2DDE-4217-9D7C-A62E177F3652}"/>
              </a:ext>
            </a:extLst>
          </p:cNvPr>
          <p:cNvSpPr/>
          <p:nvPr/>
        </p:nvSpPr>
        <p:spPr>
          <a:xfrm>
            <a:off x="300412" y="197346"/>
            <a:ext cx="4322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Выбор косметики при АТД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28B1D4-0866-4E7C-BDDF-490B1859B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43" y="1248966"/>
            <a:ext cx="4319080" cy="43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87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110182"/>
            <a:ext cx="76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СЕНСАДЕРМ </a:t>
            </a:r>
            <a:endParaRPr lang="en-US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6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эмолентная</a:t>
            </a: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косметика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3EAB63-D364-472F-90CF-79A9270F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695"/>
            <a:ext cx="7496432" cy="55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5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ОЧИЩЕНИЕ</a:t>
            </a:r>
            <a:endParaRPr lang="ru-RU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36533D-30A7-41C2-A207-01A4F952A736}"/>
              </a:ext>
            </a:extLst>
          </p:cNvPr>
          <p:cNvSpPr/>
          <p:nvPr/>
        </p:nvSpPr>
        <p:spPr>
          <a:xfrm>
            <a:off x="1648039" y="5395840"/>
            <a:ext cx="3880810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ежедневного очищения кожи вместо мыла и шампуней</a:t>
            </a:r>
            <a:endParaRPr lang="ru-RU" sz="32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72D0C-64CF-47C1-8574-AD556B50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03" y="1138316"/>
            <a:ext cx="4593482" cy="45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6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4D0425-DE0B-4757-8AFF-69AA9B0C0FE1}"/>
              </a:ext>
            </a:extLst>
          </p:cNvPr>
          <p:cNvSpPr/>
          <p:nvPr/>
        </p:nvSpPr>
        <p:spPr>
          <a:xfrm>
            <a:off x="77990" y="221047"/>
            <a:ext cx="4192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Кремовый гель для мытья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8FE35F-033C-4D5C-BD55-7B407D6911ED}"/>
              </a:ext>
            </a:extLst>
          </p:cNvPr>
          <p:cNvSpPr/>
          <p:nvPr/>
        </p:nvSpPr>
        <p:spPr>
          <a:xfrm>
            <a:off x="0" y="682712"/>
            <a:ext cx="12114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Активные ингредиенты: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глицериды масла ши (2%), масло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 (1%), кукурузное масло (1%), </a:t>
            </a:r>
            <a:r>
              <a:rPr lang="ru-RU" sz="1600" dirty="0" err="1">
                <a:solidFill>
                  <a:schemeClr val="accent6"/>
                </a:solidFill>
              </a:rPr>
              <a:t>пантенол</a:t>
            </a:r>
            <a:r>
              <a:rPr lang="ru-RU" sz="1600" dirty="0">
                <a:solidFill>
                  <a:schemeClr val="accent6"/>
                </a:solidFill>
              </a:rPr>
              <a:t> (0,5%), натрия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(0,4%), аргинин (0,4%), аллантоин (0,2%), масло </a:t>
            </a:r>
            <a:r>
              <a:rPr lang="ru-RU" sz="1600" dirty="0" err="1">
                <a:solidFill>
                  <a:schemeClr val="accent6"/>
                </a:solidFill>
              </a:rPr>
              <a:t>канола</a:t>
            </a:r>
            <a:r>
              <a:rPr lang="ru-RU" sz="1600" dirty="0">
                <a:solidFill>
                  <a:schemeClr val="accent6"/>
                </a:solidFill>
              </a:rPr>
              <a:t> (0,1%).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B55CA9-4C28-460A-85DA-6C5C66F4D6C5}"/>
              </a:ext>
            </a:extLst>
          </p:cNvPr>
          <p:cNvSpPr/>
          <p:nvPr/>
        </p:nvSpPr>
        <p:spPr>
          <a:xfrm>
            <a:off x="0" y="1587850"/>
            <a:ext cx="617014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Действие: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Глицериды масла ши, масло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, кукурузное масло способствуют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восстановлению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гидролипидной</a:t>
            </a:r>
            <a:r>
              <a:rPr lang="ru-RU" sz="1600" dirty="0">
                <a:solidFill>
                  <a:schemeClr val="accent6"/>
                </a:solidFill>
              </a:rPr>
              <a:t> пленки кожи; кукурузное масло оказывает благоприятное воздействие на кожу,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облегчая зуд</a:t>
            </a:r>
            <a:r>
              <a:rPr lang="ru-RU" sz="1600" dirty="0">
                <a:solidFill>
                  <a:schemeClr val="accent6"/>
                </a:solidFill>
              </a:rPr>
              <a:t>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</a:t>
            </a:r>
            <a:r>
              <a:rPr lang="ru-RU" sz="1600" dirty="0" err="1">
                <a:solidFill>
                  <a:schemeClr val="accent6"/>
                </a:solidFill>
              </a:rPr>
              <a:t>Пантенол</a:t>
            </a:r>
            <a:r>
              <a:rPr lang="ru-RU" sz="1600" dirty="0">
                <a:solidFill>
                  <a:schemeClr val="accent6"/>
                </a:solidFill>
              </a:rPr>
              <a:t> и </a:t>
            </a:r>
            <a:r>
              <a:rPr lang="ru-RU" sz="1600" dirty="0" err="1">
                <a:solidFill>
                  <a:schemeClr val="accent6"/>
                </a:solidFill>
              </a:rPr>
              <a:t>алантоин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успокаивают</a:t>
            </a:r>
            <a:r>
              <a:rPr lang="ru-RU" sz="1600" dirty="0">
                <a:solidFill>
                  <a:schemeClr val="accent6"/>
                </a:solidFill>
              </a:rPr>
              <a:t> раздраженную и гиперчувствительную кожу;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Натрия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и аргинин способствуют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увлажнению</a:t>
            </a:r>
            <a:r>
              <a:rPr lang="ru-RU" sz="1600" dirty="0">
                <a:solidFill>
                  <a:schemeClr val="accent6"/>
                </a:solidFill>
              </a:rPr>
              <a:t> и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смягчению</a:t>
            </a:r>
            <a:r>
              <a:rPr lang="ru-RU" sz="1600" dirty="0">
                <a:solidFill>
                  <a:schemeClr val="accent6"/>
                </a:solidFill>
              </a:rPr>
              <a:t> кожи.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Масло </a:t>
            </a:r>
            <a:r>
              <a:rPr lang="ru-RU" sz="1600" dirty="0" err="1">
                <a:solidFill>
                  <a:schemeClr val="accent6"/>
                </a:solidFill>
              </a:rPr>
              <a:t>канола</a:t>
            </a:r>
            <a:r>
              <a:rPr lang="ru-RU" sz="1600" dirty="0">
                <a:solidFill>
                  <a:schemeClr val="accent6"/>
                </a:solidFill>
              </a:rPr>
              <a:t> отличается высоким содержанием полиненасыщенных жирных кислот Омега 3-6-9, которые обеспечивают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увлажнение</a:t>
            </a:r>
            <a:r>
              <a:rPr lang="ru-RU" sz="1600" dirty="0">
                <a:solidFill>
                  <a:schemeClr val="accent6"/>
                </a:solidFill>
              </a:rPr>
              <a:t> кожи и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гидролипидной</a:t>
            </a:r>
            <a:r>
              <a:rPr lang="ru-RU" sz="1600" dirty="0">
                <a:solidFill>
                  <a:schemeClr val="accent6"/>
                </a:solidFill>
              </a:rPr>
              <a:t> пленки. 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Благодаря содержанию витамина Е и </a:t>
            </a:r>
            <a:r>
              <a:rPr lang="ru-RU" sz="1600" dirty="0" err="1">
                <a:solidFill>
                  <a:schemeClr val="accent6"/>
                </a:solidFill>
              </a:rPr>
              <a:t>фитостеролов</a:t>
            </a:r>
            <a:r>
              <a:rPr lang="ru-RU" sz="1600" dirty="0">
                <a:solidFill>
                  <a:schemeClr val="accent6"/>
                </a:solidFill>
              </a:rPr>
              <a:t> обладает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смягчающим</a:t>
            </a:r>
            <a:r>
              <a:rPr lang="ru-RU" sz="1600" dirty="0">
                <a:solidFill>
                  <a:schemeClr val="accent6"/>
                </a:solidFill>
              </a:rPr>
              <a:t> действием.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FCA91D-75ED-478E-AA22-DFA0CA2C2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26" y="1811914"/>
            <a:ext cx="3722243" cy="37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59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4D0425-DE0B-4757-8AFF-69AA9B0C0FE1}"/>
              </a:ext>
            </a:extLst>
          </p:cNvPr>
          <p:cNvSpPr/>
          <p:nvPr/>
        </p:nvSpPr>
        <p:spPr>
          <a:xfrm>
            <a:off x="77990" y="221047"/>
            <a:ext cx="4192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Кремовый гель для мытья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B55CA9-4C28-460A-85DA-6C5C66F4D6C5}"/>
              </a:ext>
            </a:extLst>
          </p:cNvPr>
          <p:cNvSpPr/>
          <p:nvPr/>
        </p:nvSpPr>
        <p:spPr>
          <a:xfrm>
            <a:off x="6557317" y="2473435"/>
            <a:ext cx="52969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Нежно очищает, смягчает, успокаивает раздраженную и гиперчувствительную кожу, устраняет зуд.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Сохраняет и восполняет естественную защиту кожи.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D9B23B-CA13-42BC-A3F4-3B6B877D8CE6}"/>
              </a:ext>
            </a:extLst>
          </p:cNvPr>
          <p:cNvSpPr/>
          <p:nvPr/>
        </p:nvSpPr>
        <p:spPr>
          <a:xfrm>
            <a:off x="172995" y="4735425"/>
            <a:ext cx="9856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Для ежедневного очищения сухой, раздраженной и </a:t>
            </a:r>
            <a:r>
              <a:rPr lang="ru-RU" sz="1600" dirty="0" err="1">
                <a:solidFill>
                  <a:schemeClr val="accent6"/>
                </a:solidFill>
              </a:rPr>
              <a:t>аллергичной</a:t>
            </a:r>
            <a:r>
              <a:rPr lang="ru-RU" sz="1600" dirty="0">
                <a:solidFill>
                  <a:schemeClr val="accent6"/>
                </a:solidFill>
              </a:rPr>
              <a:t> кожи.</a:t>
            </a:r>
          </a:p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применения: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Нанести небольшое количество геля на ладони и нанести на влажную кожу массажными движениями. Смыть водой и осторожно высушить полотенцем, не тереть.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BF82F-73AE-4ED4-B283-06C6DAA01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5140">
            <a:off x="2232620" y="101942"/>
            <a:ext cx="3299437" cy="50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8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УХОД</a:t>
            </a:r>
            <a:endParaRPr lang="ru-RU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B970B0-D7EB-4492-8BCB-B6F0C7D0C351}"/>
              </a:ext>
            </a:extLst>
          </p:cNvPr>
          <p:cNvSpPr/>
          <p:nvPr/>
        </p:nvSpPr>
        <p:spPr>
          <a:xfrm>
            <a:off x="328529" y="4761095"/>
            <a:ext cx="281008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ежедневного ухода за очищенной кожей</a:t>
            </a:r>
            <a:endParaRPr lang="ru-RU" sz="32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658F0-1D17-4DD8-8D5C-749D7289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" y="1104525"/>
            <a:ext cx="3879507" cy="38795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A041F-BF97-44FD-B52B-DFB884765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32" y="2172539"/>
            <a:ext cx="2588556" cy="25885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1E2777-8C4D-4E52-97EC-78E96DB94A95}"/>
              </a:ext>
            </a:extLst>
          </p:cNvPr>
          <p:cNvSpPr/>
          <p:nvPr/>
        </p:nvSpPr>
        <p:spPr>
          <a:xfrm>
            <a:off x="3730239" y="768567"/>
            <a:ext cx="4512920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самых проблемных участков кожи (лицо, локтевые сгибы)</a:t>
            </a:r>
            <a:endParaRPr lang="ru-RU" sz="32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77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9A7367-E08B-47FC-BE30-91264AD79975}"/>
              </a:ext>
            </a:extLst>
          </p:cNvPr>
          <p:cNvSpPr/>
          <p:nvPr/>
        </p:nvSpPr>
        <p:spPr>
          <a:xfrm>
            <a:off x="77990" y="221047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Эмульсия для тела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D0317E-82A2-4DD2-A51F-E5BA9AA67ABB}"/>
              </a:ext>
            </a:extLst>
          </p:cNvPr>
          <p:cNvSpPr/>
          <p:nvPr/>
        </p:nvSpPr>
        <p:spPr>
          <a:xfrm>
            <a:off x="0" y="773328"/>
            <a:ext cx="12114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Активные ингредиенты: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триглицериды (5%), масло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 (3%), масло ши (3%), масло </a:t>
            </a:r>
            <a:r>
              <a:rPr lang="ru-RU" sz="1600" dirty="0" err="1">
                <a:solidFill>
                  <a:schemeClr val="accent6"/>
                </a:solidFill>
              </a:rPr>
              <a:t>канола</a:t>
            </a:r>
            <a:r>
              <a:rPr lang="ru-RU" sz="1600" dirty="0">
                <a:solidFill>
                  <a:schemeClr val="accent6"/>
                </a:solidFill>
              </a:rPr>
              <a:t> (1%), натрия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(1%), </a:t>
            </a:r>
            <a:r>
              <a:rPr lang="ru-RU" sz="1600" dirty="0" err="1">
                <a:solidFill>
                  <a:schemeClr val="accent6"/>
                </a:solidFill>
              </a:rPr>
              <a:t>Omega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Butter</a:t>
            </a:r>
            <a:r>
              <a:rPr lang="ru-RU" sz="1600" dirty="0">
                <a:solidFill>
                  <a:schemeClr val="accent6"/>
                </a:solidFill>
              </a:rPr>
              <a:t> (0,5%).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FC0E5B-6541-4FDD-9799-CCC129D369DE}"/>
              </a:ext>
            </a:extLst>
          </p:cNvPr>
          <p:cNvSpPr/>
          <p:nvPr/>
        </p:nvSpPr>
        <p:spPr>
          <a:xfrm>
            <a:off x="0" y="2067729"/>
            <a:ext cx="6170140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Действие: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Триглицериды </a:t>
            </a:r>
            <a:r>
              <a:rPr lang="ru-RU" sz="1600" dirty="0" err="1">
                <a:solidFill>
                  <a:schemeClr val="accent6"/>
                </a:solidFill>
              </a:rPr>
              <a:t>каприновой</a:t>
            </a:r>
            <a:r>
              <a:rPr lang="ru-RU" sz="1600" dirty="0">
                <a:solidFill>
                  <a:schemeClr val="accent6"/>
                </a:solidFill>
              </a:rPr>
              <a:t> и </a:t>
            </a:r>
            <a:r>
              <a:rPr lang="ru-RU" sz="1600" dirty="0" err="1">
                <a:solidFill>
                  <a:schemeClr val="accent6"/>
                </a:solidFill>
              </a:rPr>
              <a:t>каприловой</a:t>
            </a:r>
            <a:r>
              <a:rPr lang="ru-RU" sz="1600" dirty="0">
                <a:solidFill>
                  <a:schemeClr val="accent6"/>
                </a:solidFill>
              </a:rPr>
              <a:t> кислот, масло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 способствуют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восполнению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дефицита</a:t>
            </a:r>
            <a:r>
              <a:rPr lang="ru-RU" sz="1600" dirty="0">
                <a:solidFill>
                  <a:schemeClr val="accent6"/>
                </a:solidFill>
              </a:rPr>
              <a:t> межклеточных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липидов</a:t>
            </a:r>
            <a:r>
              <a:rPr lang="ru-RU" sz="1600" dirty="0">
                <a:solidFill>
                  <a:schemeClr val="accent6"/>
                </a:solidFill>
              </a:rPr>
              <a:t> в глубоких слоях эпидермиса кожи;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</a:t>
            </a:r>
            <a:r>
              <a:rPr lang="ru-RU" sz="1600" dirty="0" err="1">
                <a:solidFill>
                  <a:schemeClr val="accent6"/>
                </a:solidFill>
              </a:rPr>
              <a:t>Omega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Butter</a:t>
            </a:r>
            <a:r>
              <a:rPr lang="ru-RU" sz="1600" dirty="0">
                <a:solidFill>
                  <a:schemeClr val="accent6"/>
                </a:solidFill>
              </a:rPr>
              <a:t> (Масло Инка-</a:t>
            </a:r>
            <a:r>
              <a:rPr lang="ru-RU" sz="1600" dirty="0" err="1">
                <a:solidFill>
                  <a:schemeClr val="accent6"/>
                </a:solidFill>
              </a:rPr>
              <a:t>инчи</a:t>
            </a:r>
            <a:r>
              <a:rPr lang="ru-RU" sz="1600" dirty="0">
                <a:solidFill>
                  <a:schemeClr val="accent6"/>
                </a:solidFill>
              </a:rPr>
              <a:t>) отличается самым высоким содержанием полиненасыщенных жирных кислот Омега 3-6-9, которые обеспечивают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увлажнение</a:t>
            </a:r>
            <a:r>
              <a:rPr lang="ru-RU" sz="1600" dirty="0">
                <a:solidFill>
                  <a:schemeClr val="accent6"/>
                </a:solidFill>
              </a:rPr>
              <a:t> кожи,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гидролипидной</a:t>
            </a:r>
            <a:r>
              <a:rPr lang="ru-RU" sz="1600" dirty="0">
                <a:solidFill>
                  <a:schemeClr val="accent6"/>
                </a:solidFill>
              </a:rPr>
              <a:t> пленки и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трансэпидермальной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потери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влаги</a:t>
            </a:r>
            <a:r>
              <a:rPr lang="ru-RU" sz="1600" dirty="0">
                <a:solidFill>
                  <a:schemeClr val="accent6"/>
                </a:solidFill>
              </a:rPr>
              <a:t>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Натрия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способствует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увлажнению</a:t>
            </a:r>
            <a:r>
              <a:rPr lang="ru-RU" sz="1600" dirty="0">
                <a:solidFill>
                  <a:schemeClr val="accent6"/>
                </a:solidFill>
              </a:rPr>
              <a:t> кожи.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C5161F-C603-4B8E-8958-2BB2A875A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05" y="1357441"/>
            <a:ext cx="4143118" cy="41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4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4D0425-DE0B-4757-8AFF-69AA9B0C0FE1}"/>
              </a:ext>
            </a:extLst>
          </p:cNvPr>
          <p:cNvSpPr/>
          <p:nvPr/>
        </p:nvSpPr>
        <p:spPr>
          <a:xfrm>
            <a:off x="77990" y="221047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Эмульсия для тела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B55CA9-4C28-460A-85DA-6C5C66F4D6C5}"/>
              </a:ext>
            </a:extLst>
          </p:cNvPr>
          <p:cNvSpPr/>
          <p:nvPr/>
        </p:nvSpPr>
        <p:spPr>
          <a:xfrm>
            <a:off x="6689123" y="2353968"/>
            <a:ext cx="52969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Уменьшает сухость кожи, восполняя дефицит межклеточных липидов в эпидермисе.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Увлажняет, восстанавливает и поддерживает естественную защиту кожи на протяжение дня.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D9B23B-CA13-42BC-A3F4-3B6B877D8CE6}"/>
              </a:ext>
            </a:extLst>
          </p:cNvPr>
          <p:cNvSpPr/>
          <p:nvPr/>
        </p:nvSpPr>
        <p:spPr>
          <a:xfrm>
            <a:off x="77990" y="4597910"/>
            <a:ext cx="9856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Для ежедневного ухода за сухой, раздраженной и </a:t>
            </a:r>
            <a:r>
              <a:rPr lang="ru-RU" sz="1600" dirty="0" err="1">
                <a:solidFill>
                  <a:schemeClr val="accent6"/>
                </a:solidFill>
              </a:rPr>
              <a:t>аллергичной</a:t>
            </a:r>
            <a:r>
              <a:rPr lang="ru-RU" sz="1600" dirty="0">
                <a:solidFill>
                  <a:schemeClr val="accent6"/>
                </a:solidFill>
              </a:rPr>
              <a:t> кожей.</a:t>
            </a:r>
          </a:p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применения: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Нанести эмульсию тонким слоем на хорошо очищенную кожу, дать впитаться.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Для обеспечения оптимального результата рекомендуется использовать несколько раз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в день, по мере необходимости. Избегать попадания в глаза.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F1BAD9-4AF2-4E20-9EC8-0A8833CF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238">
            <a:off x="2264533" y="-149598"/>
            <a:ext cx="3599775" cy="55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039A6-7E33-42E2-A471-7C99E024B97B}"/>
              </a:ext>
            </a:extLst>
          </p:cNvPr>
          <p:cNvSpPr txBox="1"/>
          <p:nvPr/>
        </p:nvSpPr>
        <p:spPr>
          <a:xfrm>
            <a:off x="0" y="140043"/>
            <a:ext cx="872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Свойства и задачи </a:t>
            </a:r>
            <a:r>
              <a:rPr lang="ru-RU" sz="2400" b="1" dirty="0" err="1">
                <a:solidFill>
                  <a:schemeClr val="accent6"/>
                </a:solidFill>
              </a:rPr>
              <a:t>эмолентов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A8EC0-3088-408F-A417-2F4F9A74BED9}"/>
              </a:ext>
            </a:extLst>
          </p:cNvPr>
          <p:cNvSpPr txBox="1"/>
          <p:nvPr/>
        </p:nvSpPr>
        <p:spPr>
          <a:xfrm>
            <a:off x="329512" y="1305339"/>
            <a:ext cx="65655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accent6"/>
                </a:solidFill>
              </a:rPr>
              <a:t>Предназначенны</a:t>
            </a:r>
            <a:r>
              <a:rPr lang="ru-RU" sz="1600" dirty="0">
                <a:solidFill>
                  <a:schemeClr val="accent6"/>
                </a:solidFill>
              </a:rPr>
              <a:t> для комплексного ухода за кожей и  используются в косметологии и дерматологии.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Обладают мягким действием, и без опасений применяться даже для новорожденных с первых дней жизни.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Образуют на поверхности кожи невидимый слой, который эффективно предотвращает чрезмерную потерю влаги и защищает от внешних факторов.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Насыщают кожу жирами.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Обладают питательными и регенерирующими свойствами, улучшают вид кожи.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Помогают при лечении таких заболеваний как псориаз и </a:t>
            </a:r>
            <a:r>
              <a:rPr lang="ru-RU" sz="1600" dirty="0" err="1">
                <a:solidFill>
                  <a:schemeClr val="accent6"/>
                </a:solidFill>
              </a:rPr>
              <a:t>атопический</a:t>
            </a:r>
            <a:r>
              <a:rPr lang="ru-RU" sz="1600" dirty="0">
                <a:solidFill>
                  <a:schemeClr val="accent6"/>
                </a:solidFill>
              </a:rPr>
              <a:t> дерматит.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Смягчают зуд, воспаления, раздражения, а также ускоряют заживление ран, которые возникли, в результате расчесов.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71A60-9EB6-4FCE-A03B-B376E38FA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32" y="2151787"/>
            <a:ext cx="3563395" cy="2554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10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9A7367-E08B-47FC-BE30-91264AD79975}"/>
              </a:ext>
            </a:extLst>
          </p:cNvPr>
          <p:cNvSpPr/>
          <p:nvPr/>
        </p:nvSpPr>
        <p:spPr>
          <a:xfrm>
            <a:off x="77990" y="221047"/>
            <a:ext cx="3223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Специальный крем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D0317E-82A2-4DD2-A51F-E5BA9AA67ABB}"/>
              </a:ext>
            </a:extLst>
          </p:cNvPr>
          <p:cNvSpPr/>
          <p:nvPr/>
        </p:nvSpPr>
        <p:spPr>
          <a:xfrm>
            <a:off x="0" y="829359"/>
            <a:ext cx="12114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Активные ингредиенты: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масло ши (6%), мочевина (5%), триглицериды (4%), кукурузное масло (2%), масло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 (2%),масло </a:t>
            </a:r>
            <a:r>
              <a:rPr lang="ru-RU" sz="1600" dirty="0" err="1">
                <a:solidFill>
                  <a:schemeClr val="accent6"/>
                </a:solidFill>
              </a:rPr>
              <a:t>канола</a:t>
            </a:r>
            <a:r>
              <a:rPr lang="ru-RU" sz="1600" dirty="0">
                <a:solidFill>
                  <a:schemeClr val="accent6"/>
                </a:solidFill>
              </a:rPr>
              <a:t> (1%), натрия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(1%), </a:t>
            </a:r>
            <a:r>
              <a:rPr lang="ru-RU" sz="1600" dirty="0" err="1">
                <a:solidFill>
                  <a:schemeClr val="accent6"/>
                </a:solidFill>
              </a:rPr>
              <a:t>пантенол</a:t>
            </a:r>
            <a:r>
              <a:rPr lang="ru-RU" sz="1600" dirty="0">
                <a:solidFill>
                  <a:schemeClr val="accent6"/>
                </a:solidFill>
              </a:rPr>
              <a:t> (1%), </a:t>
            </a:r>
            <a:r>
              <a:rPr lang="ru-RU" sz="1600" dirty="0" err="1">
                <a:solidFill>
                  <a:schemeClr val="accent6"/>
                </a:solidFill>
              </a:rPr>
              <a:t>Omega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Butter</a:t>
            </a:r>
            <a:r>
              <a:rPr lang="ru-RU" sz="1600" dirty="0">
                <a:solidFill>
                  <a:schemeClr val="accent6"/>
                </a:solidFill>
              </a:rPr>
              <a:t> (0,5%),</a:t>
            </a:r>
            <a:r>
              <a:rPr lang="ru-RU" sz="1600" dirty="0" err="1">
                <a:solidFill>
                  <a:schemeClr val="accent6"/>
                </a:solidFill>
              </a:rPr>
              <a:t>алантоин</a:t>
            </a:r>
            <a:r>
              <a:rPr lang="ru-RU" sz="1600" dirty="0">
                <a:solidFill>
                  <a:schemeClr val="accent6"/>
                </a:solidFill>
              </a:rPr>
              <a:t> (0,25%).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FC0E5B-6541-4FDD-9799-CCC129D369DE}"/>
              </a:ext>
            </a:extLst>
          </p:cNvPr>
          <p:cNvSpPr/>
          <p:nvPr/>
        </p:nvSpPr>
        <p:spPr>
          <a:xfrm>
            <a:off x="436606" y="1917614"/>
            <a:ext cx="61701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Действие: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Масло </a:t>
            </a:r>
            <a:r>
              <a:rPr lang="ru-RU" sz="1600" dirty="0" err="1">
                <a:solidFill>
                  <a:schemeClr val="accent6"/>
                </a:solidFill>
              </a:rPr>
              <a:t>канола</a:t>
            </a:r>
            <a:r>
              <a:rPr lang="ru-RU" sz="1600" dirty="0">
                <a:solidFill>
                  <a:schemeClr val="accent6"/>
                </a:solidFill>
              </a:rPr>
              <a:t> и масло ши способствуют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восстановлению </a:t>
            </a:r>
            <a:r>
              <a:rPr lang="ru-RU" sz="1600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гидролипидного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слоя </a:t>
            </a:r>
            <a:r>
              <a:rPr lang="ru-RU" sz="1600" dirty="0">
                <a:solidFill>
                  <a:schemeClr val="accent6"/>
                </a:solidFill>
              </a:rPr>
              <a:t>(защитный барьер кожи), и совместно с маслом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 и кукурузным маслом способствуют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восполнению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дефицита</a:t>
            </a:r>
            <a:r>
              <a:rPr lang="ru-RU" sz="1600" dirty="0">
                <a:solidFill>
                  <a:schemeClr val="accent6"/>
                </a:solidFill>
              </a:rPr>
              <a:t> межклеточных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липидов</a:t>
            </a:r>
            <a:r>
              <a:rPr lang="ru-RU" sz="1600" dirty="0">
                <a:solidFill>
                  <a:schemeClr val="accent6"/>
                </a:solidFill>
              </a:rPr>
              <a:t> в глубоких слоях эпидермиса кожи;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</a:t>
            </a:r>
            <a:r>
              <a:rPr lang="ru-RU" sz="1600" dirty="0" err="1">
                <a:solidFill>
                  <a:schemeClr val="accent6"/>
                </a:solidFill>
              </a:rPr>
              <a:t>Omega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Butter</a:t>
            </a:r>
            <a:r>
              <a:rPr lang="ru-RU" sz="1600" dirty="0">
                <a:solidFill>
                  <a:schemeClr val="accent6"/>
                </a:solidFill>
              </a:rPr>
              <a:t> (Масло Инка-</a:t>
            </a:r>
            <a:r>
              <a:rPr lang="ru-RU" sz="1600" dirty="0" err="1">
                <a:solidFill>
                  <a:schemeClr val="accent6"/>
                </a:solidFill>
              </a:rPr>
              <a:t>инчи</a:t>
            </a:r>
            <a:r>
              <a:rPr lang="ru-RU" sz="1600" dirty="0">
                <a:solidFill>
                  <a:schemeClr val="accent6"/>
                </a:solidFill>
              </a:rPr>
              <a:t>) отличается самым высоким содержанием полиненасыщенных жирных кислот Омега 3-6-9, которые обеспечивают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увлажнение</a:t>
            </a:r>
            <a:r>
              <a:rPr lang="ru-RU" sz="1600" dirty="0">
                <a:solidFill>
                  <a:schemeClr val="accent6"/>
                </a:solidFill>
              </a:rPr>
              <a:t> кожи и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трансэпидермальной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потери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влаги</a:t>
            </a:r>
            <a:r>
              <a:rPr lang="ru-RU" sz="1600" dirty="0">
                <a:solidFill>
                  <a:schemeClr val="accent6"/>
                </a:solidFill>
              </a:rPr>
              <a:t>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Мочевина и натрия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способствуют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увлажнению</a:t>
            </a:r>
            <a:r>
              <a:rPr lang="ru-RU" sz="1600" dirty="0">
                <a:solidFill>
                  <a:schemeClr val="accent6"/>
                </a:solidFill>
              </a:rPr>
              <a:t> кожи;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accent6"/>
                </a:solidFill>
              </a:rPr>
              <a:t>• </a:t>
            </a:r>
            <a:r>
              <a:rPr lang="ru-RU" sz="1600" dirty="0" err="1">
                <a:solidFill>
                  <a:schemeClr val="accent6"/>
                </a:solidFill>
              </a:rPr>
              <a:t>Пантенол</a:t>
            </a:r>
            <a:r>
              <a:rPr lang="ru-RU" sz="1600" dirty="0">
                <a:solidFill>
                  <a:schemeClr val="accent6"/>
                </a:solidFill>
              </a:rPr>
              <a:t> и </a:t>
            </a:r>
            <a:r>
              <a:rPr lang="ru-RU" sz="1600" dirty="0" err="1">
                <a:solidFill>
                  <a:schemeClr val="accent6"/>
                </a:solidFill>
              </a:rPr>
              <a:t>алантоин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успокаивают</a:t>
            </a:r>
            <a:r>
              <a:rPr lang="ru-RU" sz="1600" dirty="0">
                <a:solidFill>
                  <a:schemeClr val="accent6"/>
                </a:solidFill>
              </a:rPr>
              <a:t> раздраженную и гиперчувствительную кожу.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FF770D-A8FB-4D33-9633-02FF15CCD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35" y="1917614"/>
            <a:ext cx="3022771" cy="30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24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4D0425-DE0B-4757-8AFF-69AA9B0C0FE1}"/>
              </a:ext>
            </a:extLst>
          </p:cNvPr>
          <p:cNvSpPr/>
          <p:nvPr/>
        </p:nvSpPr>
        <p:spPr>
          <a:xfrm>
            <a:off x="77990" y="221047"/>
            <a:ext cx="3223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Специальный крем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B55CA9-4C28-460A-85DA-6C5C66F4D6C5}"/>
              </a:ext>
            </a:extLst>
          </p:cNvPr>
          <p:cNvSpPr/>
          <p:nvPr/>
        </p:nvSpPr>
        <p:spPr>
          <a:xfrm>
            <a:off x="6820928" y="2080359"/>
            <a:ext cx="52969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Усиленный состав для восполнения дефицита липидов и дополнительного увлажнения.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Успокаивает раздраженную и гиперчувствительную кожу на самых проблемных участках.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D9B23B-CA13-42BC-A3F4-3B6B877D8CE6}"/>
              </a:ext>
            </a:extLst>
          </p:cNvPr>
          <p:cNvSpPr/>
          <p:nvPr/>
        </p:nvSpPr>
        <p:spPr>
          <a:xfrm>
            <a:off x="77990" y="4313662"/>
            <a:ext cx="9856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Для специального ухода за сухой, раздраженной и </a:t>
            </a:r>
            <a:r>
              <a:rPr lang="ru-RU" sz="1600" dirty="0" err="1">
                <a:solidFill>
                  <a:schemeClr val="accent6"/>
                </a:solidFill>
              </a:rPr>
              <a:t>аллергичной</a:t>
            </a:r>
            <a:r>
              <a:rPr lang="ru-RU" sz="1600" dirty="0">
                <a:solidFill>
                  <a:schemeClr val="accent6"/>
                </a:solidFill>
              </a:rPr>
              <a:t> кожей.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Подходит для локального нанесения, например, на лицо, локтевые сгибы.</a:t>
            </a:r>
          </a:p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применения: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Нанести крем тонким слоем на хорошо очищенную кожу, дать впитаться.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Для обеспечения оптимального результата рекомендуется использовать несколько раз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в день, по мере необходимости. Избегать попадания в глаза.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E155C-14F2-4E3C-AF8B-DACE6BDE2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8784">
            <a:off x="2858492" y="237157"/>
            <a:ext cx="3121442" cy="48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0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452986-034C-47F7-B541-02A1B0B50633}"/>
              </a:ext>
            </a:extLst>
          </p:cNvPr>
          <p:cNvSpPr/>
          <p:nvPr/>
        </p:nvSpPr>
        <p:spPr>
          <a:xfrm>
            <a:off x="5626443" y="1409864"/>
            <a:ext cx="6565557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Гипоаллергенный состав и натуральные компоненты поддерживает естественный </a:t>
            </a:r>
            <a:r>
              <a:rPr lang="ru-RU" dirty="0" err="1">
                <a:solidFill>
                  <a:schemeClr val="accent6"/>
                </a:solidFill>
              </a:rPr>
              <a:t>pH</a:t>
            </a:r>
            <a:r>
              <a:rPr lang="ru-RU" dirty="0">
                <a:solidFill>
                  <a:schemeClr val="accent6"/>
                </a:solidFill>
              </a:rPr>
              <a:t> кожи.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Обладают питательными и регенерирующими свойствами.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Защищают кожу, способствуют ее увлажнению и насыщению липидами.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Подходит для ухода за кожей детей и новорожденных.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Помогают при лечении таких заболеваний как псориаз и </a:t>
            </a:r>
            <a:r>
              <a:rPr lang="ru-RU" dirty="0" err="1">
                <a:solidFill>
                  <a:schemeClr val="accent6"/>
                </a:solidFill>
              </a:rPr>
              <a:t>атопический</a:t>
            </a:r>
            <a:r>
              <a:rPr lang="ru-RU" dirty="0">
                <a:solidFill>
                  <a:schemeClr val="accent6"/>
                </a:solidFill>
              </a:rPr>
              <a:t> дерматит.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/>
                </a:solidFill>
              </a:rPr>
              <a:t>Протестирована в дерматологических клиниках.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D3C146-C32B-4ACD-A36B-4F1070E1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5" y="1153297"/>
            <a:ext cx="6151509" cy="45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65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0D630E-EB28-4010-8CE5-D319B9FE3FA4}"/>
              </a:ext>
            </a:extLst>
          </p:cNvPr>
          <p:cNvSpPr/>
          <p:nvPr/>
        </p:nvSpPr>
        <p:spPr>
          <a:xfrm>
            <a:off x="494145" y="4242484"/>
            <a:ext cx="112037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664A9-BF9E-4B97-B8CF-2E636D2E7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11" y="820689"/>
            <a:ext cx="7372868" cy="42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9621A-F315-4A7F-BC59-592614D8E4EA}"/>
              </a:ext>
            </a:extLst>
          </p:cNvPr>
          <p:cNvSpPr txBox="1"/>
          <p:nvPr/>
        </p:nvSpPr>
        <p:spPr>
          <a:xfrm>
            <a:off x="0" y="140043"/>
            <a:ext cx="872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C</a:t>
            </a:r>
            <a:r>
              <a:rPr lang="ru-RU" sz="2400" b="1" dirty="0" err="1">
                <a:solidFill>
                  <a:schemeClr val="accent6"/>
                </a:solidFill>
              </a:rPr>
              <a:t>остав</a:t>
            </a:r>
            <a:r>
              <a:rPr lang="ru-RU" sz="2400" b="1" dirty="0">
                <a:solidFill>
                  <a:schemeClr val="accent6"/>
                </a:solidFill>
              </a:rPr>
              <a:t> </a:t>
            </a:r>
            <a:r>
              <a:rPr lang="ru-RU" sz="2400" b="1" dirty="0" err="1">
                <a:solidFill>
                  <a:schemeClr val="accent6"/>
                </a:solidFill>
              </a:rPr>
              <a:t>эмолентов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F21E7-4DDB-4AD7-A2CB-D9B8DDE4A6EB}"/>
              </a:ext>
            </a:extLst>
          </p:cNvPr>
          <p:cNvSpPr txBox="1"/>
          <p:nvPr/>
        </p:nvSpPr>
        <p:spPr>
          <a:xfrm>
            <a:off x="57664" y="1351644"/>
            <a:ext cx="603833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Обязательным является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натуральных растительных жиров</a:t>
            </a:r>
            <a:r>
              <a:rPr lang="ru-RU" sz="1600" dirty="0">
                <a:solidFill>
                  <a:schemeClr val="accent6"/>
                </a:solidFill>
              </a:rPr>
              <a:t>, таких как масло </a:t>
            </a:r>
            <a:r>
              <a:rPr lang="ru-RU" sz="1600" dirty="0" err="1">
                <a:solidFill>
                  <a:schemeClr val="accent6"/>
                </a:solidFill>
              </a:rPr>
              <a:t>макадамии</a:t>
            </a:r>
            <a:r>
              <a:rPr lang="ru-RU" sz="1600" dirty="0">
                <a:solidFill>
                  <a:schemeClr val="accent6"/>
                </a:solidFill>
              </a:rPr>
              <a:t>, масло </a:t>
            </a:r>
            <a:r>
              <a:rPr lang="ru-RU" sz="1600" dirty="0" err="1">
                <a:solidFill>
                  <a:schemeClr val="accent6"/>
                </a:solidFill>
              </a:rPr>
              <a:t>канолы</a:t>
            </a:r>
            <a:r>
              <a:rPr lang="ru-RU" sz="1600" dirty="0">
                <a:solidFill>
                  <a:schemeClr val="accent6"/>
                </a:solidFill>
              </a:rPr>
              <a:t>, масло ши, </a:t>
            </a:r>
            <a:r>
              <a:rPr lang="ru-RU" sz="1600" dirty="0" err="1">
                <a:solidFill>
                  <a:schemeClr val="accent6"/>
                </a:solidFill>
              </a:rPr>
              <a:t>Inca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Omega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err="1">
                <a:solidFill>
                  <a:schemeClr val="accent6"/>
                </a:solidFill>
              </a:rPr>
              <a:t>Butter</a:t>
            </a:r>
            <a:r>
              <a:rPr lang="ru-RU" sz="1600" dirty="0">
                <a:solidFill>
                  <a:schemeClr val="accent6"/>
                </a:solidFill>
              </a:rPr>
              <a:t> (масла </a:t>
            </a:r>
            <a:r>
              <a:rPr lang="ru-RU" sz="1600" dirty="0" err="1">
                <a:solidFill>
                  <a:schemeClr val="accent6"/>
                </a:solidFill>
              </a:rPr>
              <a:t>Инча</a:t>
            </a:r>
            <a:r>
              <a:rPr lang="ru-RU" sz="1600" dirty="0">
                <a:solidFill>
                  <a:schemeClr val="accent6"/>
                </a:solidFill>
              </a:rPr>
              <a:t> Омега), оливковое масло, кукурузное масло.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Могут содержать мочевину, </a:t>
            </a:r>
            <a:r>
              <a:rPr lang="ru-RU" sz="1600" dirty="0" err="1">
                <a:solidFill>
                  <a:schemeClr val="accent6"/>
                </a:solidFill>
              </a:rPr>
              <a:t>гиалуронат</a:t>
            </a:r>
            <a:r>
              <a:rPr lang="ru-RU" sz="1600" dirty="0">
                <a:solidFill>
                  <a:schemeClr val="accent6"/>
                </a:solidFill>
              </a:rPr>
              <a:t> натрия, аллантоин, </a:t>
            </a:r>
            <a:r>
              <a:rPr lang="ru-RU" sz="1600" dirty="0" err="1">
                <a:solidFill>
                  <a:schemeClr val="accent6"/>
                </a:solidFill>
              </a:rPr>
              <a:t>декспантенол</a:t>
            </a:r>
            <a:r>
              <a:rPr lang="ru-RU" sz="1600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6EFBD2-D85E-4173-BB96-1C08BF10FF60}"/>
              </a:ext>
            </a:extLst>
          </p:cNvPr>
          <p:cNvSpPr/>
          <p:nvPr/>
        </p:nvSpPr>
        <p:spPr>
          <a:xfrm>
            <a:off x="6095999" y="3886408"/>
            <a:ext cx="609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содержат </a:t>
            </a:r>
            <a:r>
              <a:rPr lang="ru-RU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парабенов</a:t>
            </a:r>
            <a:r>
              <a:rPr lang="ru-RU" sz="1600" dirty="0">
                <a:solidFill>
                  <a:schemeClr val="accent6"/>
                </a:solidFill>
              </a:rPr>
              <a:t> - консервантов, искусственных красителей, </a:t>
            </a:r>
            <a:r>
              <a:rPr lang="ru-RU" sz="1600" dirty="0" err="1">
                <a:solidFill>
                  <a:schemeClr val="accent6"/>
                </a:solidFill>
              </a:rPr>
              <a:t>вспенивателей</a:t>
            </a:r>
            <a:r>
              <a:rPr lang="ru-RU" sz="1600" dirty="0">
                <a:solidFill>
                  <a:schemeClr val="accent6"/>
                </a:solidFill>
              </a:rPr>
              <a:t> и ароматических отдушек, которые могут вызывать раздражение кожи, риск возникновения нежелательных последствий минимален.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02A59B-9EDB-4073-B7EE-32B336A10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59" y="1173444"/>
            <a:ext cx="3196280" cy="2064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3E4B6-B7C4-43AE-9EF7-FDC535419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91" y="3621201"/>
            <a:ext cx="3196280" cy="2130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88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B14398-6EFE-417B-A851-257B142F67A3}"/>
              </a:ext>
            </a:extLst>
          </p:cNvPr>
          <p:cNvSpPr txBox="1"/>
          <p:nvPr/>
        </p:nvSpPr>
        <p:spPr>
          <a:xfrm>
            <a:off x="0" y="140043"/>
            <a:ext cx="872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Механизм действия </a:t>
            </a:r>
            <a:r>
              <a:rPr lang="ru-RU" sz="2400" b="1" dirty="0" err="1">
                <a:solidFill>
                  <a:schemeClr val="accent6"/>
                </a:solidFill>
              </a:rPr>
              <a:t>эмолентов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F9A6236-098C-4CC6-9EE1-B3CA8A5C6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26252"/>
              </p:ext>
            </p:extLst>
          </p:nvPr>
        </p:nvGraphicFramePr>
        <p:xfrm>
          <a:off x="238897" y="823784"/>
          <a:ext cx="11714206" cy="424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103">
                  <a:extLst>
                    <a:ext uri="{9D8B030D-6E8A-4147-A177-3AD203B41FA5}">
                      <a16:colId xmlns:a16="http://schemas.microsoft.com/office/drawing/2014/main" val="3450908828"/>
                    </a:ext>
                  </a:extLst>
                </a:gridCol>
                <a:gridCol w="5857103">
                  <a:extLst>
                    <a:ext uri="{9D8B030D-6E8A-4147-A177-3AD203B41FA5}">
                      <a16:colId xmlns:a16="http://schemas.microsoft.com/office/drawing/2014/main" val="1052085479"/>
                    </a:ext>
                  </a:extLst>
                </a:gridCol>
              </a:tblGrid>
              <a:tr h="65893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Компонент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Действие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1116"/>
                  </a:ext>
                </a:extLst>
              </a:tr>
              <a:tr h="146230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Натуральные растительные масла, содержат </a:t>
                      </a:r>
                      <a:r>
                        <a:rPr lang="ru-RU" sz="1600" b="1" i="1" kern="12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комплекс кислот Омега 3-6-9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Восполнить дефицит липидов.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Удерживают воду в глубоких слоях кожи.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Устраняют чувство зуд.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951986"/>
                  </a:ext>
                </a:extLst>
              </a:tr>
              <a:tr h="658939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Мочевина и </a:t>
                      </a:r>
                      <a:r>
                        <a:rPr lang="ru-RU" sz="1600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Гиалуроната</a:t>
                      </a: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натрия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 усиливают увлажняющий эффект.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464083"/>
                  </a:ext>
                </a:extLst>
              </a:tr>
              <a:tr h="146230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Алантоин</a:t>
                      </a: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и Д-</a:t>
                      </a:r>
                      <a:r>
                        <a:rPr lang="ru-RU" sz="1600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пантенол</a:t>
                      </a: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Действуют на раздраженную и гиперчувствительную кожу смягчающе и успокаивающе.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86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33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2754E1-EAD2-4042-AA25-6EF5448E4AFB}"/>
              </a:ext>
            </a:extLst>
          </p:cNvPr>
          <p:cNvSpPr txBox="1"/>
          <p:nvPr/>
        </p:nvSpPr>
        <p:spPr>
          <a:xfrm>
            <a:off x="0" y="140043"/>
            <a:ext cx="872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Когда применяют </a:t>
            </a:r>
            <a:r>
              <a:rPr lang="ru-RU" sz="2400" b="1" dirty="0" err="1">
                <a:solidFill>
                  <a:schemeClr val="accent6"/>
                </a:solidFill>
              </a:rPr>
              <a:t>эмоленты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928929-D5FD-4B94-A093-F3E1180441F4}"/>
              </a:ext>
            </a:extLst>
          </p:cNvPr>
          <p:cNvSpPr/>
          <p:nvPr/>
        </p:nvSpPr>
        <p:spPr>
          <a:xfrm>
            <a:off x="6096000" y="412453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любого возраста, с сухой кожей, склонной к раздражениям, в том числе, в случае </a:t>
            </a:r>
            <a:r>
              <a:rPr lang="ru-RU" sz="16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атопического</a:t>
            </a: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дерматита и </a:t>
            </a:r>
            <a:r>
              <a:rPr lang="ru-RU" sz="16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псориатических</a:t>
            </a:r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поражений.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CC1A0E-DB56-4FFE-B09A-CE48E205DDA7}"/>
              </a:ext>
            </a:extLst>
          </p:cNvPr>
          <p:cNvSpPr/>
          <p:nvPr/>
        </p:nvSpPr>
        <p:spPr>
          <a:xfrm>
            <a:off x="0" y="709418"/>
            <a:ext cx="6096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за детьми с рождения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Благодаря мягкому и гипоаллергенному действию идеально подходят для нежной кожи детей.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Покрывают кожу тонким слоем, который защищает ребенка от вирусов, бактерий, грибков, а также от воздействия аллергенов, находящихся в воздухе или воде.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лучше всего впитываются, когда кожа мягкая и влажная, поэтому кремы и бальзамы должны наноситься сразу же после купания.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также могут содержаться и в самих средствах для купания.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9BFF6-CAE1-4C51-BFBC-394920FE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68" y="4137459"/>
            <a:ext cx="2805497" cy="2011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7C9D19-9499-4253-9887-A85988BC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805" y="1320158"/>
            <a:ext cx="3020390" cy="1952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43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00529-22FF-47BE-9617-B18365D35BEC}"/>
              </a:ext>
            </a:extLst>
          </p:cNvPr>
          <p:cNvSpPr txBox="1"/>
          <p:nvPr/>
        </p:nvSpPr>
        <p:spPr>
          <a:xfrm>
            <a:off x="4588565" y="3044279"/>
            <a:ext cx="7603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</a:t>
            </a:r>
            <a:r>
              <a:rPr lang="ru-RU" sz="44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ПРИМЕНЕНИЯ ЭМОЛЕНТОВ</a:t>
            </a:r>
            <a:endParaRPr lang="ru-RU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E9EEB9-9C93-4C17-BE46-9235885EB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72" y="984351"/>
            <a:ext cx="3759070" cy="556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1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32DB95-CCFE-43D0-A9FA-2FC6496E2FBA}"/>
              </a:ext>
            </a:extLst>
          </p:cNvPr>
          <p:cNvSpPr/>
          <p:nvPr/>
        </p:nvSpPr>
        <p:spPr>
          <a:xfrm>
            <a:off x="77990" y="221047"/>
            <a:ext cx="5779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Почему стоит применять </a:t>
            </a:r>
            <a:r>
              <a:rPr lang="ru-RU" sz="2400" b="1" dirty="0" err="1">
                <a:solidFill>
                  <a:schemeClr val="accent6"/>
                </a:solidFill>
              </a:rPr>
              <a:t>эмоленты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55A388-34B8-49B6-B33C-6671177CE297}"/>
              </a:ext>
            </a:extLst>
          </p:cNvPr>
          <p:cNvSpPr/>
          <p:nvPr/>
        </p:nvSpPr>
        <p:spPr>
          <a:xfrm>
            <a:off x="0" y="769820"/>
            <a:ext cx="6096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Легкость</a:t>
            </a:r>
            <a:r>
              <a:rPr lang="ru-RU" sz="1600" dirty="0">
                <a:solidFill>
                  <a:schemeClr val="accent6"/>
                </a:solidFill>
              </a:rPr>
              <a:t> применения в ежедневном уходе.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</a:t>
            </a:r>
            <a:r>
              <a:rPr lang="ru-RU" sz="1600" dirty="0">
                <a:solidFill>
                  <a:schemeClr val="accent6"/>
                </a:solidFill>
              </a:rPr>
              <a:t> – специальный состав с четко направленным действием, который отличается от обычной косметики.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Натуральность</a:t>
            </a:r>
            <a:r>
              <a:rPr lang="ru-RU" sz="1600" dirty="0">
                <a:solidFill>
                  <a:schemeClr val="accent6"/>
                </a:solidFill>
              </a:rPr>
              <a:t> – в составе продукты в основном натурального происхождения.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</a:t>
            </a:r>
            <a:r>
              <a:rPr lang="ru-RU" sz="1600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парабенов</a:t>
            </a:r>
            <a:r>
              <a:rPr lang="ru-RU" sz="1600" dirty="0">
                <a:solidFill>
                  <a:schemeClr val="accent6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искусственных добавок</a:t>
            </a:r>
            <a:r>
              <a:rPr lang="ru-RU" sz="1600" dirty="0">
                <a:solidFill>
                  <a:schemeClr val="accent6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Гипоаллергенность</a:t>
            </a:r>
            <a:r>
              <a:rPr lang="ru-RU" sz="1600" dirty="0">
                <a:solidFill>
                  <a:schemeClr val="accent6"/>
                </a:solidFill>
              </a:rPr>
              <a:t> – специальный гипоаллергенный состав.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</a:t>
            </a:r>
            <a:r>
              <a:rPr lang="ru-RU" sz="1600" dirty="0">
                <a:solidFill>
                  <a:schemeClr val="accent6"/>
                </a:solidFill>
              </a:rPr>
              <a:t> – можно купить в любой аптеке по доступной цене, не нужен рецепт.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C432AE-DD5C-4579-BDBF-40750CA8F338}"/>
              </a:ext>
            </a:extLst>
          </p:cNvPr>
          <p:cNvSpPr/>
          <p:nvPr/>
        </p:nvSpPr>
        <p:spPr>
          <a:xfrm>
            <a:off x="6096000" y="2680489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</a:t>
            </a:r>
            <a:r>
              <a:rPr lang="ru-RU" sz="1600" dirty="0">
                <a:solidFill>
                  <a:schemeClr val="accent6"/>
                </a:solidFill>
              </a:rPr>
              <a:t>– первоначально </a:t>
            </a:r>
            <a:r>
              <a:rPr lang="ru-RU" sz="1600" dirty="0" err="1">
                <a:solidFill>
                  <a:schemeClr val="accent6"/>
                </a:solidFill>
              </a:rPr>
              <a:t>эмоленты</a:t>
            </a:r>
            <a:r>
              <a:rPr lang="ru-RU" sz="1600" dirty="0">
                <a:solidFill>
                  <a:schemeClr val="accent6"/>
                </a:solidFill>
              </a:rPr>
              <a:t> разрабатывались специально для чувствительной и нежной кожи детей, хотя сейчас успешно применяются у взрослых.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Применяются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АД </a:t>
            </a:r>
            <a:r>
              <a:rPr lang="ru-RU" sz="1600" dirty="0">
                <a:solidFill>
                  <a:schemeClr val="accent6"/>
                </a:solidFill>
              </a:rPr>
              <a:t>дополнительно к основному лечению как средства ухода за больной кожей.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Уменьшают влияние </a:t>
            </a:r>
            <a:r>
              <a:rPr lang="ru-RU" sz="1600" dirty="0">
                <a:solidFill>
                  <a:schemeClr val="accent6"/>
                </a:solidFill>
              </a:rPr>
              <a:t>вредных факторов среды.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Смягчают влияние </a:t>
            </a:r>
            <a:r>
              <a:rPr lang="ru-RU" sz="1600" dirty="0">
                <a:solidFill>
                  <a:schemeClr val="accent6"/>
                </a:solidFill>
              </a:rPr>
              <a:t>детергентов.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При регулярном применении создают </a:t>
            </a:r>
            <a:r>
              <a:rPr lang="ru-RU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длительный защитный барьер</a:t>
            </a:r>
            <a:r>
              <a:rPr lang="ru-RU" sz="1600" dirty="0">
                <a:solidFill>
                  <a:schemeClr val="accent6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793815-1E67-4E89-A78B-CBC74F5B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69" y="874067"/>
            <a:ext cx="2554862" cy="1702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71566F-A1C3-4FEF-BE68-75A99FD3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64" y="4437222"/>
            <a:ext cx="2533273" cy="165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0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E90952-C0A6-4FEF-8D7F-5DB8EE89FC94}"/>
              </a:ext>
            </a:extLst>
          </p:cNvPr>
          <p:cNvSpPr/>
          <p:nvPr/>
        </p:nvSpPr>
        <p:spPr>
          <a:xfrm>
            <a:off x="0" y="1259175"/>
            <a:ext cx="609600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ДЕТЯМ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Новорожденным и детям для ежедневного ухода.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Новорожденным и детям с проблемной кожей, которым требуется особый уход.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Детям с экземой и </a:t>
            </a:r>
            <a:r>
              <a:rPr lang="ru-RU" sz="1600" dirty="0" err="1">
                <a:solidFill>
                  <a:schemeClr val="accent6"/>
                </a:solidFill>
              </a:rPr>
              <a:t>атопическим</a:t>
            </a:r>
            <a:r>
              <a:rPr lang="ru-RU" sz="1600" dirty="0">
                <a:solidFill>
                  <a:schemeClr val="accent6"/>
                </a:solidFill>
              </a:rPr>
              <a:t> дерматитом, принимающим лечение и в стадии ремиссии для ежедневного ухода.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6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C28746-BA3B-4EF8-AC54-8A37F89BC976}"/>
              </a:ext>
            </a:extLst>
          </p:cNvPr>
          <p:cNvSpPr/>
          <p:nvPr/>
        </p:nvSpPr>
        <p:spPr>
          <a:xfrm>
            <a:off x="77990" y="221047"/>
            <a:ext cx="6545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Кому можно рекомендовать </a:t>
            </a:r>
            <a:r>
              <a:rPr lang="ru-RU" sz="2400" b="1" dirty="0" err="1">
                <a:solidFill>
                  <a:schemeClr val="accent6"/>
                </a:solidFill>
              </a:rPr>
              <a:t>эмоленты</a:t>
            </a:r>
            <a:r>
              <a:rPr lang="ru-RU" sz="2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107D82-99F7-4A3C-AB87-0AA307B8CA9F}"/>
              </a:ext>
            </a:extLst>
          </p:cNvPr>
          <p:cNvSpPr/>
          <p:nvPr/>
        </p:nvSpPr>
        <p:spPr>
          <a:xfrm>
            <a:off x="6096000" y="1249723"/>
            <a:ext cx="6096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ВЗРОСЛЫМ</a:t>
            </a:r>
          </a:p>
          <a:p>
            <a:pPr marL="285750" indent="-285750" algn="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Людям с зрелой кожей (после 25 лет) для ежедневного ухода.</a:t>
            </a:r>
          </a:p>
          <a:p>
            <a:pPr marL="285750" indent="-285750" algn="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Для ухода за кожей в сложных условиях окружающей среды (профессиональные вредности, </a:t>
            </a:r>
            <a:r>
              <a:rPr lang="ru-RU" sz="1600" dirty="0" err="1">
                <a:solidFill>
                  <a:schemeClr val="accent6"/>
                </a:solidFill>
              </a:rPr>
              <a:t>пересушивание</a:t>
            </a:r>
            <a:r>
              <a:rPr lang="ru-RU" sz="1600" dirty="0">
                <a:solidFill>
                  <a:schemeClr val="accent6"/>
                </a:solidFill>
              </a:rPr>
              <a:t> и др.)</a:t>
            </a:r>
          </a:p>
          <a:p>
            <a:pPr marL="285750" indent="-285750" algn="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Людям с экземой и </a:t>
            </a:r>
            <a:r>
              <a:rPr lang="ru-RU" sz="1600" dirty="0" err="1">
                <a:solidFill>
                  <a:schemeClr val="accent6"/>
                </a:solidFill>
              </a:rPr>
              <a:t>атопическим</a:t>
            </a:r>
            <a:r>
              <a:rPr lang="ru-RU" sz="1600" dirty="0">
                <a:solidFill>
                  <a:schemeClr val="accent6"/>
                </a:solidFill>
              </a:rPr>
              <a:t> дерматитом, принимающим лечение и в стадии ремиссии для ежедневного ухода.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3E18C9-8189-4792-AB9F-4F36D678B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78" y="4075331"/>
            <a:ext cx="2310123" cy="1694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F0AE10-BDAD-42D8-A753-1A194361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232" y="4075331"/>
            <a:ext cx="2394742" cy="1596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3748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2375</Words>
  <Application>Microsoft Office PowerPoint</Application>
  <PresentationFormat>Широкоэкранный</PresentationFormat>
  <Paragraphs>191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Izvestnov Aleksandr</dc:creator>
  <cp:lastModifiedBy>Izvestnov Aleksandr</cp:lastModifiedBy>
  <cp:revision>44</cp:revision>
  <dcterms:created xsi:type="dcterms:W3CDTF">2018-11-01T09:57:42Z</dcterms:created>
  <dcterms:modified xsi:type="dcterms:W3CDTF">2018-11-13T12:57:08Z</dcterms:modified>
</cp:coreProperties>
</file>